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56" r:id="rId5"/>
    <p:sldId id="272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4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4B5B-5DD9-4C51-994E-F72D369DEB74}" type="datetimeFigureOut">
              <a:rPr lang="hr-HR" smtClean="0"/>
              <a:t>19.12.2024.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490A-777B-424C-A469-01AE92620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7908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4B5B-5DD9-4C51-994E-F72D369DEB74}" type="datetimeFigureOut">
              <a:rPr lang="hr-HR" smtClean="0"/>
              <a:t>19.12.2024.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490A-777B-424C-A469-01AE92620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3289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4B5B-5DD9-4C51-994E-F72D369DEB74}" type="datetimeFigureOut">
              <a:rPr lang="hr-HR" smtClean="0"/>
              <a:t>19.12.2024.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490A-777B-424C-A469-01AE92620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0232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4B5B-5DD9-4C51-994E-F72D369DEB74}" type="datetimeFigureOut">
              <a:rPr lang="hr-HR" smtClean="0"/>
              <a:t>19.12.2024.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490A-777B-424C-A469-01AE92620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3000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4B5B-5DD9-4C51-994E-F72D369DEB74}" type="datetimeFigureOut">
              <a:rPr lang="hr-HR" smtClean="0"/>
              <a:t>19.12.2024.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490A-777B-424C-A469-01AE92620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1772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4B5B-5DD9-4C51-994E-F72D369DEB74}" type="datetimeFigureOut">
              <a:rPr lang="hr-HR" smtClean="0"/>
              <a:t>19.12.2024.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490A-777B-424C-A469-01AE92620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9595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4B5B-5DD9-4C51-994E-F72D369DEB74}" type="datetimeFigureOut">
              <a:rPr lang="hr-HR" smtClean="0"/>
              <a:t>19.12.2024.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490A-777B-424C-A469-01AE92620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6545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4B5B-5DD9-4C51-994E-F72D369DEB74}" type="datetimeFigureOut">
              <a:rPr lang="hr-HR" smtClean="0"/>
              <a:t>19.12.2024.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490A-777B-424C-A469-01AE92620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796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4B5B-5DD9-4C51-994E-F72D369DEB74}" type="datetimeFigureOut">
              <a:rPr lang="hr-HR" smtClean="0"/>
              <a:t>19.12.2024.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490A-777B-424C-A469-01AE92620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315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4B5B-5DD9-4C51-994E-F72D369DEB74}" type="datetimeFigureOut">
              <a:rPr lang="hr-HR" smtClean="0"/>
              <a:t>19.12.2024.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490A-777B-424C-A469-01AE92620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5366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4B5B-5DD9-4C51-994E-F72D369DEB74}" type="datetimeFigureOut">
              <a:rPr lang="hr-HR" smtClean="0"/>
              <a:t>19.12.2024.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490A-777B-424C-A469-01AE92620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4605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7000">
              <a:schemeClr val="accent3">
                <a:lumMod val="45000"/>
                <a:lumOff val="5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94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B4B5B-5DD9-4C51-994E-F72D369DEB74}" type="datetimeFigureOut">
              <a:rPr lang="hr-HR" smtClean="0"/>
              <a:t>19.12.2024.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A490A-777B-424C-A469-01AE92620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634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hyperlink" Target="https://narodne-novine.nn.hr/clanci/sluzbeni/2003_10_167_2399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narodne-novine.nn.hr/clanci/sluzbeni/2003_10_167_2399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ravopis.hr/pravilo/bibliografske-jedinice/87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zamp.hr/autorsko-pravo/faq/pregled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https://creativecommons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websearch/answer/29508?hl=h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s://search.creativecommons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dutorij.e-skole.hr/share/page/home-pag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kolskiportal.hr/clanak/13032-podrska-skolske-knjige-ucenju-na-daljinu/" TargetMode="External"/><Relationship Id="rId3" Type="http://schemas.openxmlformats.org/officeDocument/2006/relationships/hyperlink" Target="https://e-laboratorij.carnet.hr/h5p/" TargetMode="External"/><Relationship Id="rId7" Type="http://schemas.openxmlformats.org/officeDocument/2006/relationships/hyperlink" Target="http://udruga-zvono.weebly.com/zbirka-nastavnih-materijala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channel/UCUq1OACvA1XKyXxvstWAJ9w" TargetMode="External"/><Relationship Id="rId5" Type="http://schemas.openxmlformats.org/officeDocument/2006/relationships/hyperlink" Target="https://skolazazivot.hr/video-lekcije/" TargetMode="External"/><Relationship Id="rId4" Type="http://schemas.openxmlformats.org/officeDocument/2006/relationships/hyperlink" Target="https://edutorij.e-skole.hr/share/page/home-page" TargetMode="External"/><Relationship Id="rId9" Type="http://schemas.openxmlformats.org/officeDocument/2006/relationships/hyperlink" Target="https://www.tonimilun.h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E:\Citiranje%20i%20autorsko%20pravo,%20popis%20izvora%20FF\Prirucnik_Citiranje-u-digitalnom-okruzenju.pdf" TargetMode="External"/><Relationship Id="rId7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arodne-novine.nn.hr/clanci/sluzbeni/2003_10_167_2399.html" TargetMode="External"/><Relationship Id="rId5" Type="http://schemas.openxmlformats.org/officeDocument/2006/relationships/hyperlink" Target="https://pilot.e-skole.hr/wp-content/uploads/2016/12/Priru&#269;nik_Intelektualno-vlasni&#353;tvo.pdf" TargetMode="External"/><Relationship Id="rId4" Type="http://schemas.openxmlformats.org/officeDocument/2006/relationships/hyperlink" Target="http://pravopis.h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73" y="132204"/>
            <a:ext cx="1263527" cy="81264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828" y="659243"/>
            <a:ext cx="3714343" cy="2783541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3442784"/>
            <a:ext cx="9144000" cy="1205856"/>
          </a:xfrm>
        </p:spPr>
        <p:txBody>
          <a:bodyPr>
            <a:normAutofit/>
          </a:bodyPr>
          <a:lstStyle/>
          <a:p>
            <a:r>
              <a:rPr lang="hr-HR" sz="4800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ea typeface="Verdana" panose="020B0604030504040204" pitchFamily="34" charset="0"/>
              </a:rPr>
              <a:t>Autorsko pravo i učenje na daljinu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5125235"/>
            <a:ext cx="9144000" cy="934042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Evica Tihomirović, </a:t>
            </a:r>
            <a:r>
              <a:rPr lang="hr-HR" sz="1800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OŠ Bartola Kašića</a:t>
            </a:r>
          </a:p>
          <a:p>
            <a:r>
              <a:rPr lang="hr-HR" sz="1800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Zagreb, ožujak 2020.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45432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71739" y="228421"/>
            <a:ext cx="8911687" cy="719030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Autorsko djelo je…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31289" y="1512227"/>
            <a:ext cx="11631705" cy="5345773"/>
          </a:xfrm>
        </p:spPr>
        <p:txBody>
          <a:bodyPr>
            <a:normAutofit/>
          </a:bodyPr>
          <a:lstStyle/>
          <a:p>
            <a:r>
              <a:rPr lang="hr-HR" sz="2400" dirty="0"/>
              <a:t>„…</a:t>
            </a:r>
            <a:r>
              <a:rPr lang="hr-HR" sz="2400" b="1" dirty="0">
                <a:latin typeface="Gabriola" panose="04040605051002020D02" pitchFamily="82" charset="0"/>
              </a:rPr>
              <a:t>originalna intelektualna tvorevina </a:t>
            </a:r>
            <a:r>
              <a:rPr lang="hr-HR" sz="2400" dirty="0">
                <a:latin typeface="Gabriola" panose="04040605051002020D02" pitchFamily="82" charset="0"/>
              </a:rPr>
              <a:t>iz književnoga, znanstvenog i umjetničkog područja koja ima individualni karakter, bez obzira na način i oblik izražavanja, vrstu, vrijednost ili namjenu.” </a:t>
            </a:r>
            <a:r>
              <a:rPr lang="hr-HR" sz="2400" dirty="0">
                <a:latin typeface="Gabriola" panose="04040605051002020D02" pitchFamily="82" charset="0"/>
                <a:hlinkClick r:id="rId2"/>
              </a:rPr>
              <a:t>(NN 167/03) </a:t>
            </a:r>
            <a:r>
              <a:rPr lang="hr-HR" sz="2400" dirty="0">
                <a:latin typeface="Gabriola" panose="04040605051002020D02" pitchFamily="82" charset="0"/>
              </a:rPr>
              <a:t>(Čl. 5./1.)</a:t>
            </a:r>
          </a:p>
          <a:p>
            <a:r>
              <a:rPr lang="hr-HR" sz="2400" b="1" dirty="0">
                <a:latin typeface="Gabriola" panose="04040605051002020D02" pitchFamily="82" charset="0"/>
              </a:rPr>
              <a:t>U autorska djela spadaju</a:t>
            </a:r>
            <a:r>
              <a:rPr lang="hr-HR" sz="2400" dirty="0">
                <a:latin typeface="Gabriola" panose="04040605051002020D02" pitchFamily="82" charset="0"/>
              </a:rPr>
              <a:t>: </a:t>
            </a:r>
          </a:p>
          <a:p>
            <a:r>
              <a:rPr lang="hr-HR" sz="2400" b="1" dirty="0">
                <a:latin typeface="Gabriola" panose="04040605051002020D02" pitchFamily="82" charset="0"/>
              </a:rPr>
              <a:t>jezična djela </a:t>
            </a:r>
            <a:r>
              <a:rPr lang="hr-HR" sz="2400" dirty="0">
                <a:latin typeface="Gabriola" panose="04040605051002020D02" pitchFamily="82" charset="0"/>
              </a:rPr>
              <a:t>(pisana, govorna, računalni programi), </a:t>
            </a:r>
            <a:r>
              <a:rPr lang="hr-HR" sz="2400" b="1" dirty="0">
                <a:latin typeface="Gabriola" panose="04040605051002020D02" pitchFamily="82" charset="0"/>
              </a:rPr>
              <a:t>glazbena</a:t>
            </a:r>
            <a:r>
              <a:rPr lang="hr-HR" sz="2400" dirty="0">
                <a:latin typeface="Gabriola" panose="04040605051002020D02" pitchFamily="82" charset="0"/>
              </a:rPr>
              <a:t> djela, dramska i </a:t>
            </a:r>
            <a:r>
              <a:rPr lang="hr-HR" sz="2400" b="1" dirty="0">
                <a:latin typeface="Gabriola" panose="04040605051002020D02" pitchFamily="82" charset="0"/>
              </a:rPr>
              <a:t>dramsko-glazbena </a:t>
            </a:r>
            <a:r>
              <a:rPr lang="hr-HR" sz="2400" dirty="0">
                <a:latin typeface="Gabriola" panose="04040605051002020D02" pitchFamily="82" charset="0"/>
              </a:rPr>
              <a:t>djela, </a:t>
            </a:r>
            <a:r>
              <a:rPr lang="hr-HR" sz="2400" b="1" dirty="0">
                <a:latin typeface="Gabriola" panose="04040605051002020D02" pitchFamily="82" charset="0"/>
              </a:rPr>
              <a:t>koreografska i </a:t>
            </a:r>
            <a:r>
              <a:rPr lang="hr-HR" sz="2400" b="1" dirty="0" err="1">
                <a:latin typeface="Gabriola" panose="04040605051002020D02" pitchFamily="82" charset="0"/>
              </a:rPr>
              <a:t>pantomimska</a:t>
            </a:r>
            <a:r>
              <a:rPr lang="hr-HR" sz="2400" b="1" dirty="0">
                <a:latin typeface="Gabriola" panose="04040605051002020D02" pitchFamily="82" charset="0"/>
              </a:rPr>
              <a:t> </a:t>
            </a:r>
            <a:r>
              <a:rPr lang="hr-HR" sz="2400" dirty="0">
                <a:latin typeface="Gabriola" panose="04040605051002020D02" pitchFamily="82" charset="0"/>
              </a:rPr>
              <a:t>djela, djela </a:t>
            </a:r>
            <a:r>
              <a:rPr lang="hr-HR" sz="2400" b="1" dirty="0">
                <a:latin typeface="Gabriola" panose="04040605051002020D02" pitchFamily="82" charset="0"/>
              </a:rPr>
              <a:t>likovne umjetnosti</a:t>
            </a:r>
            <a:r>
              <a:rPr lang="hr-HR" sz="2400" dirty="0">
                <a:latin typeface="Gabriola" panose="04040605051002020D02" pitchFamily="82" charset="0"/>
              </a:rPr>
              <a:t>, </a:t>
            </a:r>
            <a:r>
              <a:rPr lang="hr-HR" sz="2400" b="1" dirty="0">
                <a:latin typeface="Gabriola" panose="04040605051002020D02" pitchFamily="82" charset="0"/>
              </a:rPr>
              <a:t>djela arhitekture</a:t>
            </a:r>
            <a:r>
              <a:rPr lang="hr-HR" sz="2400" dirty="0">
                <a:latin typeface="Gabriola" panose="04040605051002020D02" pitchFamily="82" charset="0"/>
              </a:rPr>
              <a:t>, djela </a:t>
            </a:r>
            <a:r>
              <a:rPr lang="hr-HR" sz="2400" b="1" dirty="0">
                <a:latin typeface="Gabriola" panose="04040605051002020D02" pitchFamily="82" charset="0"/>
              </a:rPr>
              <a:t>primijenjenih umjetnosti i industrijskog dizajna</a:t>
            </a:r>
            <a:r>
              <a:rPr lang="hr-HR" sz="2400" dirty="0">
                <a:latin typeface="Gabriola" panose="04040605051002020D02" pitchFamily="82" charset="0"/>
              </a:rPr>
              <a:t>, </a:t>
            </a:r>
            <a:r>
              <a:rPr lang="hr-HR" sz="2400" b="1" dirty="0">
                <a:latin typeface="Gabriola" panose="04040605051002020D02" pitchFamily="82" charset="0"/>
              </a:rPr>
              <a:t>fotografska djela </a:t>
            </a:r>
            <a:r>
              <a:rPr lang="hr-HR" sz="2400" dirty="0">
                <a:latin typeface="Gabriola" panose="04040605051002020D02" pitchFamily="82" charset="0"/>
              </a:rPr>
              <a:t>i djela proizvedena postupkom sličnom fotografskom, </a:t>
            </a:r>
            <a:r>
              <a:rPr lang="hr-HR" sz="2400" b="1" dirty="0">
                <a:latin typeface="Gabriola" panose="04040605051002020D02" pitchFamily="82" charset="0"/>
              </a:rPr>
              <a:t>audiovizualna djela</a:t>
            </a:r>
            <a:r>
              <a:rPr lang="hr-HR" sz="2400" dirty="0">
                <a:latin typeface="Gabriola" panose="04040605051002020D02" pitchFamily="82" charset="0"/>
              </a:rPr>
              <a:t>, </a:t>
            </a:r>
            <a:r>
              <a:rPr lang="hr-HR" sz="2400" b="1" dirty="0">
                <a:latin typeface="Gabriola" panose="04040605051002020D02" pitchFamily="82" charset="0"/>
              </a:rPr>
              <a:t>kartografska</a:t>
            </a:r>
            <a:r>
              <a:rPr lang="hr-HR" sz="2400" dirty="0">
                <a:latin typeface="Gabriola" panose="04040605051002020D02" pitchFamily="82" charset="0"/>
              </a:rPr>
              <a:t> djela i prikazi znanstvene ili tehničke prirode(planovi, skice...).</a:t>
            </a:r>
            <a:r>
              <a:rPr lang="hr-HR" sz="2400" b="1" dirty="0">
                <a:latin typeface="Gabriola" panose="04040605051002020D02" pitchFamily="82" charset="0"/>
              </a:rPr>
              <a:t> </a:t>
            </a:r>
          </a:p>
          <a:p>
            <a:r>
              <a:rPr lang="hr-HR" sz="2400" dirty="0">
                <a:latin typeface="Gabriola" panose="04040605051002020D02" pitchFamily="82" charset="0"/>
              </a:rPr>
              <a:t>„Predmetom autorskog prava su </a:t>
            </a:r>
            <a:r>
              <a:rPr lang="hr-HR" sz="2400" b="1" dirty="0">
                <a:latin typeface="Gabriola" panose="04040605051002020D02" pitchFamily="82" charset="0"/>
              </a:rPr>
              <a:t>izražaji</a:t>
            </a:r>
            <a:r>
              <a:rPr lang="hr-HR" sz="2400" dirty="0">
                <a:latin typeface="Gabriola" panose="04040605051002020D02" pitchFamily="82" charset="0"/>
              </a:rPr>
              <a:t>, a ne ideje</a:t>
            </a:r>
            <a:r>
              <a:rPr lang="hr-HR" sz="2400" dirty="0"/>
              <a:t>, </a:t>
            </a:r>
            <a:r>
              <a:rPr lang="hr-HR" sz="2400" dirty="0">
                <a:latin typeface="Gabriola" panose="04040605051002020D02" pitchFamily="82" charset="0"/>
              </a:rPr>
              <a:t>postupci, metode rada ili matematički koncepti kao takvi.”  </a:t>
            </a:r>
          </a:p>
          <a:p>
            <a:pPr marL="0" indent="0">
              <a:buNone/>
            </a:pPr>
            <a:r>
              <a:rPr lang="hr-HR" sz="2400" dirty="0">
                <a:latin typeface="Gabriola" panose="04040605051002020D02" pitchFamily="82" charset="0"/>
              </a:rPr>
              <a:t>   </a:t>
            </a:r>
            <a:r>
              <a:rPr lang="hr-HR" sz="2400" dirty="0">
                <a:latin typeface="Gabriola" panose="04040605051002020D02" pitchFamily="82" charset="0"/>
                <a:hlinkClick r:id="rId2"/>
              </a:rPr>
              <a:t>(NN 167/03) </a:t>
            </a:r>
            <a:r>
              <a:rPr lang="hr-HR" sz="2400" dirty="0">
                <a:latin typeface="Gabriola" panose="04040605051002020D02" pitchFamily="82" charset="0"/>
              </a:rPr>
              <a:t>(Čl. 8./1.)</a:t>
            </a:r>
          </a:p>
          <a:p>
            <a:endParaRPr lang="hr-HR" sz="24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81" y="5043034"/>
            <a:ext cx="2096358" cy="164595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220" y="5380638"/>
            <a:ext cx="2482343" cy="124832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9774" y="5116134"/>
            <a:ext cx="1242996" cy="157285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9543" y="5057458"/>
            <a:ext cx="2712665" cy="161710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92" y="5320614"/>
            <a:ext cx="2190524" cy="136837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473" y="132204"/>
            <a:ext cx="1263527" cy="81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3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50834" y="205469"/>
            <a:ext cx="9579166" cy="1280890"/>
          </a:xfrm>
        </p:spPr>
        <p:txBody>
          <a:bodyPr>
            <a:noAutofit/>
          </a:bodyPr>
          <a:lstStyle/>
          <a:p>
            <a:pPr algn="ctr"/>
            <a:r>
              <a:rPr lang="hr-HR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Autorsko pravo i korištenje autorskih djela u učenju na daljinu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49625" y="1627094"/>
            <a:ext cx="11453740" cy="5230906"/>
          </a:xfrm>
        </p:spPr>
        <p:txBody>
          <a:bodyPr>
            <a:normAutofit/>
          </a:bodyPr>
          <a:lstStyle/>
          <a:p>
            <a:r>
              <a:rPr lang="hr-HR" dirty="0">
                <a:latin typeface="Gabriola" panose="04040605051002020D02" pitchFamily="82" charset="0"/>
              </a:rPr>
              <a:t>Hrvatski Zakon o autorskom pravu i srodnim pravima ne podržava i nije prepoznao nove okolnosti nastale u provođenju online učenja.</a:t>
            </a:r>
          </a:p>
          <a:p>
            <a:r>
              <a:rPr lang="hr-HR" dirty="0">
                <a:latin typeface="Gabriola" panose="04040605051002020D02" pitchFamily="82" charset="0"/>
              </a:rPr>
              <a:t>Ipak, u svrhu olakšavanja nastave, u njemu postoje posebne odredbe, </a:t>
            </a:r>
            <a:r>
              <a:rPr lang="hr-HR" dirty="0">
                <a:latin typeface="Gabriola" panose="04040605051002020D02" pitchFamily="82" charset="0"/>
                <a:hlinkClick r:id="rId2"/>
              </a:rPr>
              <a:t>(NN 167/03)</a:t>
            </a:r>
            <a:r>
              <a:rPr lang="hr-HR" dirty="0">
                <a:latin typeface="Gabriola" panose="04040605051002020D02" pitchFamily="82" charset="0"/>
              </a:rPr>
              <a:t> (Čl. 80.,84.,85.,88.,90.) koje reguliraju korištenje autorskih djela u određenim okolnostima bez dozvole nositelja autorskog prava (obavezno je navođenje - citiranje korištenih izvora)</a:t>
            </a:r>
          </a:p>
          <a:p>
            <a:endParaRPr lang="hr-HR" dirty="0">
              <a:latin typeface="Gabriola" panose="04040605051002020D02" pitchFamily="82" charset="0"/>
            </a:endParaRPr>
          </a:p>
          <a:p>
            <a:r>
              <a:rPr lang="hr-HR" dirty="0">
                <a:latin typeface="Gabriola" panose="04040605051002020D02" pitchFamily="82" charset="0"/>
              </a:rPr>
              <a:t>Čl. 88. posebno regulira </a:t>
            </a:r>
            <a:r>
              <a:rPr lang="hr-HR" cap="all" dirty="0" err="1">
                <a:latin typeface="Gabriola" panose="04040605051002020D02" pitchFamily="82" charset="0"/>
                <a:hlinkClick r:id="rId2"/>
              </a:rPr>
              <a:t>KoriŠtenje</a:t>
            </a:r>
            <a:r>
              <a:rPr lang="hr-HR" cap="all" dirty="0">
                <a:latin typeface="Gabriola" panose="04040605051002020D02" pitchFamily="82" charset="0"/>
                <a:hlinkClick r:id="rId2"/>
              </a:rPr>
              <a:t> autorskih djela u nastavi</a:t>
            </a:r>
            <a:endParaRPr lang="hr-HR" dirty="0">
              <a:latin typeface="Gabriola" panose="04040605051002020D02" pitchFamily="82" charset="0"/>
            </a:endParaRPr>
          </a:p>
          <a:p>
            <a:r>
              <a:rPr lang="hr-HR" dirty="0">
                <a:latin typeface="Gabriola" panose="04040605051002020D02" pitchFamily="82" charset="0"/>
              </a:rPr>
              <a:t>U propisima se navodi korištenje primjerenog i opravdanog </a:t>
            </a:r>
          </a:p>
          <a:p>
            <a:pPr marL="0" indent="0">
              <a:buNone/>
            </a:pPr>
            <a:r>
              <a:rPr lang="hr-HR" dirty="0">
                <a:latin typeface="Gabriola" panose="04040605051002020D02" pitchFamily="82" charset="0"/>
              </a:rPr>
              <a:t>    opsega materijala koji se može koristiti</a:t>
            </a: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532" y="4742511"/>
            <a:ext cx="4042468" cy="211548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03" y="205469"/>
            <a:ext cx="1261981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52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70647" y="1203812"/>
            <a:ext cx="10557984" cy="5385248"/>
          </a:xfrm>
        </p:spPr>
        <p:txBody>
          <a:bodyPr>
            <a:normAutofit fontScale="55000" lnSpcReduction="20000"/>
          </a:bodyPr>
          <a:lstStyle/>
          <a:p>
            <a:pPr algn="l">
              <a:lnSpc>
                <a:spcPct val="120000"/>
              </a:lnSpc>
            </a:pPr>
            <a:r>
              <a:rPr lang="hr-HR" sz="5100" dirty="0">
                <a:latin typeface="Gabriola" panose="04040605051002020D02" pitchFamily="82" charset="0"/>
              </a:rPr>
              <a:t>1.Kada u svojim nastavnim materijalima učitelj koristi tuđe autorske radove  poput ulomaka iz knjiga ili časopisa, slika, skica, animacija, grafikona i sl., obavezan je </a:t>
            </a:r>
            <a:r>
              <a:rPr lang="hr-HR" sz="5100" b="1" dirty="0">
                <a:latin typeface="Gabriola" panose="04040605051002020D02" pitchFamily="82" charset="0"/>
              </a:rPr>
              <a:t>navesti autora djela </a:t>
            </a:r>
            <a:r>
              <a:rPr lang="hr-HR" sz="5100" dirty="0">
                <a:latin typeface="Gabriola" panose="04040605051002020D02" pitchFamily="82" charset="0"/>
              </a:rPr>
              <a:t>i bibliografske podatke o izvoru.</a:t>
            </a:r>
            <a:r>
              <a:rPr lang="hr-HR" sz="5100" b="1" dirty="0">
                <a:latin typeface="Gabriola" panose="04040605051002020D02" pitchFamily="82" charset="0"/>
              </a:rPr>
              <a:t> </a:t>
            </a:r>
            <a:r>
              <a:rPr lang="hr-HR" sz="5100" b="1" dirty="0">
                <a:latin typeface="Gabriola" panose="04040605051002020D02" pitchFamily="82" charset="0"/>
                <a:hlinkClick r:id="rId2"/>
              </a:rPr>
              <a:t>(Hrvatski pravopis)</a:t>
            </a:r>
            <a:endParaRPr lang="hr-HR" sz="5100" b="1" dirty="0">
              <a:latin typeface="Gabriola" panose="04040605051002020D02" pitchFamily="82" charset="0"/>
            </a:endParaRPr>
          </a:p>
          <a:p>
            <a:pPr marL="914400" indent="-914400" algn="l">
              <a:lnSpc>
                <a:spcPct val="120000"/>
              </a:lnSpc>
              <a:buAutoNum type="arabicPeriod"/>
            </a:pPr>
            <a:endParaRPr lang="hr-HR" sz="5100" b="1" dirty="0">
              <a:latin typeface="Gabriola" panose="04040605051002020D02" pitchFamily="82" charset="0"/>
            </a:endParaRPr>
          </a:p>
          <a:p>
            <a:pPr algn="l">
              <a:lnSpc>
                <a:spcPct val="120000"/>
              </a:lnSpc>
            </a:pPr>
            <a:r>
              <a:rPr lang="hr-HR" sz="5100" dirty="0">
                <a:latin typeface="Gabriola" panose="04040605051002020D02" pitchFamily="82" charset="0"/>
              </a:rPr>
              <a:t>2. Učitelj treba voditi računa da sadržaj (dio autorskog rada) koji dijeli učenicima ili ga koristi za izradu svoga digitalnog nastavnog materijala bude u </a:t>
            </a:r>
            <a:r>
              <a:rPr lang="hr-HR" sz="5100" b="1" dirty="0">
                <a:latin typeface="Gabriola" panose="04040605051002020D02" pitchFamily="82" charset="0"/>
              </a:rPr>
              <a:t>opsegu</a:t>
            </a:r>
            <a:r>
              <a:rPr lang="hr-HR" sz="5100" dirty="0">
                <a:latin typeface="Gabriola" panose="04040605051002020D02" pitchFamily="82" charset="0"/>
              </a:rPr>
              <a:t> </a:t>
            </a:r>
            <a:r>
              <a:rPr lang="hr-HR" sz="5100" b="1" dirty="0">
                <a:latin typeface="Gabriola" panose="04040605051002020D02" pitchFamily="82" charset="0"/>
              </a:rPr>
              <a:t>opravdanom za obrazovne svrhe </a:t>
            </a:r>
            <a:r>
              <a:rPr lang="hr-HR" sz="5100" dirty="0">
                <a:latin typeface="Gabriola" panose="04040605051002020D02" pitchFamily="82" charset="0"/>
              </a:rPr>
              <a:t>(ne smije biti u obimu koji bi predstavljao zamjenu za kupnju!)</a:t>
            </a:r>
          </a:p>
          <a:p>
            <a:pPr algn="l">
              <a:lnSpc>
                <a:spcPct val="120000"/>
              </a:lnSpc>
            </a:pPr>
            <a:endParaRPr lang="hr-HR" sz="5100" dirty="0">
              <a:latin typeface="Gabriola" panose="04040605051002020D02" pitchFamily="82" charset="0"/>
            </a:endParaRPr>
          </a:p>
          <a:p>
            <a:pPr algn="l">
              <a:lnSpc>
                <a:spcPct val="120000"/>
              </a:lnSpc>
            </a:pPr>
            <a:r>
              <a:rPr lang="hr-HR" sz="5100" dirty="0">
                <a:latin typeface="Gabriola" panose="04040605051002020D02" pitchFamily="82" charset="0"/>
              </a:rPr>
              <a:t>3. Treba voditi računa da materijali / nastavni sadržaji koji su tuđa </a:t>
            </a:r>
          </a:p>
          <a:p>
            <a:pPr algn="l">
              <a:lnSpc>
                <a:spcPct val="120000"/>
              </a:lnSpc>
            </a:pPr>
            <a:r>
              <a:rPr lang="hr-HR" sz="5100" dirty="0">
                <a:latin typeface="Gabriola" panose="04040605051002020D02" pitchFamily="82" charset="0"/>
              </a:rPr>
              <a:t>autorska djela </a:t>
            </a:r>
            <a:r>
              <a:rPr lang="hr-HR" sz="5100" b="1" dirty="0">
                <a:latin typeface="Gabriola" panose="04040605051002020D02" pitchFamily="82" charset="0"/>
              </a:rPr>
              <a:t>budu zaštićeni od umnožavanja i mijenjanja!</a:t>
            </a:r>
          </a:p>
          <a:p>
            <a:pPr algn="l"/>
            <a:endParaRPr lang="hr-HR" sz="5100" dirty="0">
              <a:latin typeface="Gabriola" panose="04040605051002020D02" pitchFamily="82" charset="0"/>
            </a:endParaRP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19" y="126144"/>
            <a:ext cx="1261981" cy="810838"/>
          </a:xfrm>
          <a:prstGeom prst="rect">
            <a:avLst/>
          </a:prstGeom>
        </p:spPr>
      </p:pic>
      <p:sp>
        <p:nvSpPr>
          <p:cNvPr id="6" name="Naslov 1"/>
          <p:cNvSpPr>
            <a:spLocks noGrp="1"/>
          </p:cNvSpPr>
          <p:nvPr>
            <p:ph type="ctrTitle"/>
          </p:nvPr>
        </p:nvSpPr>
        <p:spPr>
          <a:xfrm>
            <a:off x="1722303" y="0"/>
            <a:ext cx="9922850" cy="907976"/>
          </a:xfrm>
        </p:spPr>
        <p:txBody>
          <a:bodyPr>
            <a:normAutofit/>
          </a:bodyPr>
          <a:lstStyle/>
          <a:p>
            <a:r>
              <a:rPr lang="hr-HR" sz="4400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Smjernice za korištenje autorskih djela u online učenju</a:t>
            </a: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921" y="4477590"/>
            <a:ext cx="3537297" cy="211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6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2019" y="907976"/>
            <a:ext cx="11546541" cy="5862917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20000"/>
              </a:lnSpc>
            </a:pPr>
            <a:endParaRPr lang="hr-HR" sz="5100" dirty="0">
              <a:latin typeface="Gabriola" panose="04040605051002020D02" pitchFamily="82" charset="0"/>
            </a:endParaRPr>
          </a:p>
          <a:p>
            <a:pPr algn="l">
              <a:lnSpc>
                <a:spcPct val="120000"/>
              </a:lnSpc>
            </a:pPr>
            <a:r>
              <a:rPr lang="hr-HR" sz="3600" dirty="0">
                <a:latin typeface="Gabriola" panose="04040605051002020D02" pitchFamily="82" charset="0"/>
              </a:rPr>
              <a:t>4. Trebalo bi osigurati da pristup tim sadržajima imaju  </a:t>
            </a:r>
            <a:r>
              <a:rPr lang="hr-HR" sz="3600" b="1" dirty="0">
                <a:latin typeface="Gabriola" panose="04040605051002020D02" pitchFamily="82" charset="0"/>
              </a:rPr>
              <a:t>isključivo učenici kojima je učitelj to namijenio. </a:t>
            </a:r>
            <a:r>
              <a:rPr lang="hr-HR" sz="3600" dirty="0">
                <a:latin typeface="Gabriola" panose="04040605051002020D02" pitchFamily="82" charset="0"/>
              </a:rPr>
              <a:t>Javno mogu biti korišteni samo oni koji sadrže autorske radove iz otvorenog pristupa ovisno o tome kakve uvjete korištenja  imaju ta djela.</a:t>
            </a:r>
          </a:p>
          <a:p>
            <a:pPr algn="l">
              <a:lnSpc>
                <a:spcPct val="120000"/>
              </a:lnSpc>
            </a:pPr>
            <a:endParaRPr lang="hr-HR" sz="3600" dirty="0">
              <a:latin typeface="Gabriola" panose="04040605051002020D02" pitchFamily="82" charset="0"/>
            </a:endParaRPr>
          </a:p>
          <a:p>
            <a:pPr algn="l"/>
            <a:r>
              <a:rPr lang="hr-HR" sz="3800" b="1" dirty="0">
                <a:latin typeface="Gabriola" panose="04040605051002020D02" pitchFamily="82" charset="0"/>
                <a:hlinkClick r:id="rId2"/>
              </a:rPr>
              <a:t>Creative </a:t>
            </a:r>
            <a:r>
              <a:rPr lang="hr-HR" sz="3800" b="1" dirty="0" err="1">
                <a:latin typeface="Gabriola" panose="04040605051002020D02" pitchFamily="82" charset="0"/>
                <a:hlinkClick r:id="rId2"/>
              </a:rPr>
              <a:t>commons</a:t>
            </a:r>
            <a:r>
              <a:rPr lang="hr-HR" sz="3800" b="1" dirty="0">
                <a:latin typeface="Gabriola" panose="04040605051002020D02" pitchFamily="82" charset="0"/>
                <a:hlinkClick r:id="rId2"/>
              </a:rPr>
              <a:t> licenca </a:t>
            </a:r>
            <a:r>
              <a:rPr lang="hr-HR" sz="3800" dirty="0">
                <a:latin typeface="Gabriola" panose="04040605051002020D02" pitchFamily="82" charset="0"/>
              </a:rPr>
              <a:t>– autor zadržava autorsko pravo, ali ostala</a:t>
            </a:r>
          </a:p>
          <a:p>
            <a:pPr algn="l"/>
            <a:r>
              <a:rPr lang="hr-HR" sz="3800" dirty="0">
                <a:latin typeface="Gabriola" panose="04040605051002020D02" pitchFamily="82" charset="0"/>
              </a:rPr>
              <a:t>prava se daju na slobodno korištenje</a:t>
            </a:r>
          </a:p>
          <a:p>
            <a:pPr algn="l"/>
            <a:endParaRPr lang="hr-HR" sz="5100" dirty="0">
              <a:latin typeface="Gabriola" panose="04040605051002020D02" pitchFamily="82" charset="0"/>
            </a:endParaRPr>
          </a:p>
          <a:p>
            <a:pPr algn="l"/>
            <a:r>
              <a:rPr lang="hr-HR" sz="3300" dirty="0">
                <a:latin typeface="Gabriola" panose="04040605051002020D02" pitchFamily="82" charset="0"/>
              </a:rPr>
              <a:t>5. (DNM=digitalni nastavni materijal) koji izradi učitelj trebao bi sadržavati podatke o autorskom pravu.</a:t>
            </a:r>
          </a:p>
          <a:p>
            <a:pPr algn="l"/>
            <a:endParaRPr lang="hr-HR" sz="5100" dirty="0">
              <a:latin typeface="Gabriola" panose="04040605051002020D02" pitchFamily="82" charset="0"/>
            </a:endParaRP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19" y="126144"/>
            <a:ext cx="1261981" cy="810838"/>
          </a:xfrm>
          <a:prstGeom prst="rect">
            <a:avLst/>
          </a:prstGeom>
        </p:spPr>
      </p:pic>
      <p:sp>
        <p:nvSpPr>
          <p:cNvPr id="6" name="Naslov 1"/>
          <p:cNvSpPr>
            <a:spLocks noGrp="1"/>
          </p:cNvSpPr>
          <p:nvPr>
            <p:ph type="ctrTitle"/>
          </p:nvPr>
        </p:nvSpPr>
        <p:spPr>
          <a:xfrm>
            <a:off x="1722303" y="0"/>
            <a:ext cx="9922850" cy="907976"/>
          </a:xfrm>
        </p:spPr>
        <p:txBody>
          <a:bodyPr>
            <a:normAutofit/>
          </a:bodyPr>
          <a:lstStyle/>
          <a:p>
            <a:r>
              <a:rPr lang="hr-HR" sz="4400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Smjernice za korištenje autorskih djela u online učenju</a:t>
            </a:r>
          </a:p>
        </p:txBody>
      </p:sp>
      <p:pic>
        <p:nvPicPr>
          <p:cNvPr id="7" name="Slika 6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1947" y="3909825"/>
            <a:ext cx="1675630" cy="1669492"/>
          </a:xfrm>
          <a:prstGeom prst="rect">
            <a:avLst/>
          </a:prstGeom>
        </p:spPr>
      </p:pic>
      <p:sp>
        <p:nvSpPr>
          <p:cNvPr id="2" name="Strelica udesno 1"/>
          <p:cNvSpPr/>
          <p:nvPr/>
        </p:nvSpPr>
        <p:spPr>
          <a:xfrm>
            <a:off x="6871446" y="4639235"/>
            <a:ext cx="1775012" cy="210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824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152"/>
            <a:ext cx="2089793" cy="1344058"/>
          </a:xfrm>
          <a:prstGeom prst="rect">
            <a:avLst/>
          </a:prstGeom>
        </p:spPr>
      </p:pic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255494" y="1443210"/>
            <a:ext cx="11389659" cy="5414789"/>
          </a:xfrm>
        </p:spPr>
        <p:txBody>
          <a:bodyPr anchor="t">
            <a:normAutofit fontScale="9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2800" dirty="0">
                <a:latin typeface="Gabriola" panose="04040605051002020D02" pitchFamily="82" charset="0"/>
              </a:rPr>
              <a:t> ako je neko djelo (slika, e-knjiga, glazba) u javnoj domeni, ne znači da se možete slobodno mijenjati i prilagoditi! UVIJEK TREBA PROVJERITI UVJETE KORIŠTENJA</a:t>
            </a:r>
            <a:br>
              <a:rPr lang="hr-HR" sz="2800" dirty="0">
                <a:latin typeface="Gabriola" panose="04040605051002020D02" pitchFamily="82" charset="0"/>
              </a:rPr>
            </a:br>
            <a:br>
              <a:rPr lang="hr-HR" sz="2800" dirty="0">
                <a:latin typeface="Gabriola" panose="04040605051002020D02" pitchFamily="82" charset="0"/>
              </a:rPr>
            </a:br>
            <a:br>
              <a:rPr lang="hr-HR" sz="2800" dirty="0">
                <a:latin typeface="Gabriola" panose="04040605051002020D02" pitchFamily="82" charset="0"/>
              </a:rPr>
            </a:br>
            <a:r>
              <a:rPr lang="hr-HR" sz="2800" dirty="0">
                <a:latin typeface="Gabriola" panose="04040605051002020D02" pitchFamily="82" charset="0"/>
              </a:rPr>
              <a:t>kod pretraživanja i preuzimanja slika putem Google tražilice mogu se zadati kriteriji pretraživanja slika (</a:t>
            </a:r>
            <a:r>
              <a:rPr lang="hr-HR" sz="2800" dirty="0">
                <a:latin typeface="Gabriola" panose="04040605051002020D02" pitchFamily="82" charset="0"/>
                <a:hlinkClick r:id="rId3"/>
              </a:rPr>
              <a:t>  https://support.google.com/websearch/answer/29508?hl=hr) </a:t>
            </a:r>
            <a:br>
              <a:rPr lang="hr-HR" sz="2800" dirty="0">
                <a:latin typeface="Gabriola" panose="04040605051002020D02" pitchFamily="82" charset="0"/>
                <a:hlinkClick r:id="rId3"/>
              </a:rPr>
            </a:br>
            <a:br>
              <a:rPr lang="hr-HR" sz="2800" dirty="0">
                <a:latin typeface="Gabriola" panose="04040605051002020D02" pitchFamily="82" charset="0"/>
              </a:rPr>
            </a:br>
            <a:r>
              <a:rPr lang="hr-HR" sz="2800" dirty="0">
                <a:latin typeface="Gabriola" panose="04040605051002020D02" pitchFamily="82" charset="0"/>
              </a:rPr>
              <a:t>pristup  stranicama koje koriste besplatne slike moguće je s Creative </a:t>
            </a:r>
            <a:r>
              <a:rPr lang="hr-HR" sz="2800" dirty="0" err="1">
                <a:latin typeface="Gabriola" panose="04040605051002020D02" pitchFamily="82" charset="0"/>
              </a:rPr>
              <a:t>Commons</a:t>
            </a:r>
            <a:r>
              <a:rPr lang="hr-HR" sz="2800" dirty="0">
                <a:latin typeface="Gabriola" panose="04040605051002020D02" pitchFamily="82" charset="0"/>
              </a:rPr>
              <a:t> mrežne stranice  </a:t>
            </a:r>
            <a:r>
              <a:rPr lang="hr-HR" sz="2800" dirty="0">
                <a:latin typeface="Gabriola" panose="04040605051002020D02" pitchFamily="82" charset="0"/>
                <a:hlinkClick r:id="rId4"/>
              </a:rPr>
              <a:t>https: // search.creativecommons.org/ </a:t>
            </a:r>
            <a:br>
              <a:rPr lang="hr-HR" sz="2800" dirty="0">
                <a:latin typeface="Gabriola" panose="04040605051002020D02" pitchFamily="82" charset="0"/>
                <a:hlinkClick r:id="rId4"/>
              </a:rPr>
            </a:br>
            <a:br>
              <a:rPr lang="hr-HR" sz="2800" dirty="0">
                <a:latin typeface="Gabriola" panose="04040605051002020D02" pitchFamily="82" charset="0"/>
                <a:hlinkClick r:id="rId4"/>
              </a:rPr>
            </a:br>
            <a:r>
              <a:rPr lang="hr-HR" sz="2800" dirty="0">
                <a:latin typeface="Gabriola" panose="04040605051002020D02" pitchFamily="82" charset="0"/>
              </a:rPr>
              <a:t>povezivanje ("</a:t>
            </a:r>
            <a:r>
              <a:rPr lang="hr-HR" sz="2800" dirty="0" err="1">
                <a:latin typeface="Gabriola" panose="04040605051002020D02" pitchFamily="82" charset="0"/>
              </a:rPr>
              <a:t>linkanje</a:t>
            </a:r>
            <a:r>
              <a:rPr lang="hr-HR" sz="2800" dirty="0">
                <a:latin typeface="Gabriola" panose="04040605051002020D02" pitchFamily="82" charset="0"/>
              </a:rPr>
              <a:t>") na piratskim sadržajima, odnosno sadržajem </a:t>
            </a:r>
            <a:br>
              <a:rPr lang="hr-HR" sz="2800" dirty="0">
                <a:latin typeface="Gabriola" panose="04040605051002020D02" pitchFamily="82" charset="0"/>
              </a:rPr>
            </a:br>
            <a:r>
              <a:rPr lang="hr-HR" sz="2800" dirty="0">
                <a:latin typeface="Gabriola" panose="04040605051002020D02" pitchFamily="82" charset="0"/>
              </a:rPr>
              <a:t>koji krše autorska prava, također se vrijeđaju autorska prava! </a:t>
            </a:r>
            <a:br>
              <a:rPr lang="hr-HR" sz="2800" dirty="0">
                <a:latin typeface="Gabriola" panose="04040605051002020D02" pitchFamily="82" charset="0"/>
              </a:rPr>
            </a:br>
            <a:br>
              <a:rPr lang="hr-HR" sz="2800" dirty="0">
                <a:latin typeface="Gabriola" panose="04040605051002020D02" pitchFamily="82" charset="0"/>
              </a:rPr>
            </a:br>
            <a:endParaRPr lang="hr-HR" sz="2800" dirty="0">
              <a:latin typeface="Gabriola" panose="04040605051002020D02" pitchFamily="82" charset="0"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722303" y="0"/>
            <a:ext cx="9922850" cy="9079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400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Smjernice za korištenje autorskih djela u online učenju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4753" y="4572574"/>
            <a:ext cx="3054035" cy="228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61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152"/>
            <a:ext cx="2089793" cy="1344058"/>
          </a:xfrm>
          <a:prstGeom prst="rect">
            <a:avLst/>
          </a:prstGeom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1810871" y="85057"/>
            <a:ext cx="10278035" cy="1325563"/>
          </a:xfrm>
        </p:spPr>
        <p:txBody>
          <a:bodyPr/>
          <a:lstStyle/>
          <a:p>
            <a:r>
              <a:rPr lang="hr-HR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Otvoreni obrazovni sadržaji koji se mogu slobodno koristiti</a:t>
            </a:r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38246"/>
          </a:xfrm>
        </p:spPr>
        <p:txBody>
          <a:bodyPr/>
          <a:lstStyle/>
          <a:p>
            <a:r>
              <a:rPr lang="hr-HR" dirty="0">
                <a:latin typeface="Gabriola" panose="04040605051002020D02" pitchFamily="82" charset="0"/>
              </a:rPr>
              <a:t>Otvoreni obrazovni sadržaji (</a:t>
            </a:r>
            <a:r>
              <a:rPr lang="hr-HR" dirty="0" err="1">
                <a:latin typeface="Gabriola" panose="04040605051002020D02" pitchFamily="82" charset="0"/>
              </a:rPr>
              <a:t>eng</a:t>
            </a:r>
            <a:r>
              <a:rPr lang="hr-HR" dirty="0">
                <a:latin typeface="Gabriola" panose="04040605051002020D02" pitchFamily="82" charset="0"/>
              </a:rPr>
              <a:t>. Open </a:t>
            </a:r>
            <a:r>
              <a:rPr lang="hr-HR" dirty="0" err="1">
                <a:latin typeface="Gabriola" panose="04040605051002020D02" pitchFamily="82" charset="0"/>
              </a:rPr>
              <a:t>Educational</a:t>
            </a:r>
            <a:r>
              <a:rPr lang="hr-HR" dirty="0">
                <a:latin typeface="Gabriola" panose="04040605051002020D02" pitchFamily="82" charset="0"/>
              </a:rPr>
              <a:t> Resources OER) najčešće su objavljeni nekom od Creative </a:t>
            </a:r>
            <a:r>
              <a:rPr lang="hr-HR" dirty="0" err="1">
                <a:latin typeface="Gabriola" panose="04040605051002020D02" pitchFamily="82" charset="0"/>
              </a:rPr>
              <a:t>Commons</a:t>
            </a:r>
            <a:r>
              <a:rPr lang="hr-HR" dirty="0">
                <a:latin typeface="Gabriola" panose="04040605051002020D02" pitchFamily="82" charset="0"/>
              </a:rPr>
              <a:t> licencom ili su pod otvorenom licencom u javnoj domeni. </a:t>
            </a:r>
          </a:p>
          <a:p>
            <a:endParaRPr lang="hr-HR" dirty="0">
              <a:latin typeface="Gabriola" panose="04040605051002020D02" pitchFamily="82" charset="0"/>
            </a:endParaRPr>
          </a:p>
          <a:p>
            <a:r>
              <a:rPr lang="hr-HR" dirty="0">
                <a:latin typeface="Gabriola" panose="04040605051002020D02" pitchFamily="82" charset="0"/>
              </a:rPr>
              <a:t> Njihovo glavno svojstvo otvorenosti odnosi se na mogućnost legalnog i slobodnog prijepisa, upotrebe, prilagodbe i dijeljenja među korisnicima. </a:t>
            </a:r>
          </a:p>
          <a:p>
            <a:endParaRPr lang="hr-HR" dirty="0">
              <a:latin typeface="Gabriola" panose="04040605051002020D02" pitchFamily="82" charset="0"/>
            </a:endParaRPr>
          </a:p>
          <a:p>
            <a:r>
              <a:rPr lang="hr-HR" dirty="0">
                <a:latin typeface="Gabriola" panose="04040605051002020D02" pitchFamily="82" charset="0"/>
              </a:rPr>
              <a:t> Jedan od rezultata projekta e-Škole je i repozitorij otvorenih obrazovnih</a:t>
            </a:r>
          </a:p>
          <a:p>
            <a:pPr marL="0" indent="0">
              <a:buNone/>
            </a:pPr>
            <a:r>
              <a:rPr lang="hr-HR" dirty="0">
                <a:latin typeface="Gabriola" panose="04040605051002020D02" pitchFamily="82" charset="0"/>
              </a:rPr>
              <a:t>    sadržaja.</a:t>
            </a:r>
          </a:p>
        </p:txBody>
      </p:sp>
      <p:pic>
        <p:nvPicPr>
          <p:cNvPr id="10" name="Slika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5340" y="3780305"/>
            <a:ext cx="2983566" cy="298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55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152"/>
            <a:ext cx="2089793" cy="134405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63071" y="1443211"/>
            <a:ext cx="11430000" cy="5414790"/>
          </a:xfrm>
        </p:spPr>
        <p:txBody>
          <a:bodyPr anchor="t">
            <a:normAutofit fontScale="9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2800" dirty="0">
                <a:latin typeface="Gabriola" panose="04040605051002020D02" pitchFamily="82" charset="0"/>
              </a:rPr>
              <a:t>Nekoliko primjera otvorenih obrazovnih sadržaja:</a:t>
            </a:r>
            <a:br>
              <a:rPr lang="hr-HR" sz="2800" dirty="0">
                <a:latin typeface="Gabriola" panose="04040605051002020D02" pitchFamily="82" charset="0"/>
              </a:rPr>
            </a:br>
            <a:r>
              <a:rPr lang="hr-HR" sz="3100" dirty="0">
                <a:latin typeface="Gabriola" panose="04040605051002020D02" pitchFamily="82" charset="0"/>
              </a:rPr>
              <a:t>• </a:t>
            </a:r>
            <a:r>
              <a:rPr lang="hr-HR" sz="3100" dirty="0" err="1">
                <a:latin typeface="Gabriola" panose="04040605051002020D02" pitchFamily="82" charset="0"/>
                <a:hlinkClick r:id="rId3"/>
              </a:rPr>
              <a:t>Carnet</a:t>
            </a:r>
            <a:r>
              <a:rPr lang="hr-HR" sz="3100" dirty="0">
                <a:latin typeface="Gabriola" panose="04040605051002020D02" pitchFamily="82" charset="0"/>
                <a:hlinkClick r:id="rId3"/>
              </a:rPr>
              <a:t> e-laboratorij </a:t>
            </a:r>
            <a:br>
              <a:rPr lang="hr-HR" sz="3100" dirty="0">
                <a:latin typeface="Gabriola" panose="04040605051002020D02" pitchFamily="82" charset="0"/>
              </a:rPr>
            </a:br>
            <a:br>
              <a:rPr lang="hr-HR" sz="3100" dirty="0">
                <a:latin typeface="Gabriola" panose="04040605051002020D02" pitchFamily="82" charset="0"/>
              </a:rPr>
            </a:br>
            <a:r>
              <a:rPr lang="hr-HR" sz="3100" dirty="0">
                <a:latin typeface="Gabriola" panose="04040605051002020D02" pitchFamily="82" charset="0"/>
              </a:rPr>
              <a:t>• </a:t>
            </a:r>
            <a:r>
              <a:rPr lang="hr-HR" sz="3100" dirty="0" err="1">
                <a:latin typeface="Gabriola" panose="04040605051002020D02" pitchFamily="82" charset="0"/>
                <a:hlinkClick r:id="rId4"/>
              </a:rPr>
              <a:t>edutorij</a:t>
            </a:r>
            <a:r>
              <a:rPr lang="hr-HR" sz="3100" dirty="0">
                <a:latin typeface="Gabriola" panose="04040605051002020D02" pitchFamily="82" charset="0"/>
                <a:hlinkClick r:id="rId4"/>
              </a:rPr>
              <a:t> e-škole </a:t>
            </a:r>
            <a:br>
              <a:rPr lang="hr-HR" sz="3100" dirty="0">
                <a:latin typeface="Gabriola" panose="04040605051002020D02" pitchFamily="82" charset="0"/>
                <a:hlinkClick r:id="rId4"/>
              </a:rPr>
            </a:br>
            <a:br>
              <a:rPr lang="hr-HR" sz="3100" dirty="0">
                <a:latin typeface="Gabriola" panose="04040605051002020D02" pitchFamily="82" charset="0"/>
                <a:hlinkClick r:id="rId4"/>
              </a:rPr>
            </a:br>
            <a:r>
              <a:rPr lang="hr-HR" sz="3100" dirty="0">
                <a:latin typeface="Gabriola" panose="04040605051002020D02" pitchFamily="82" charset="0"/>
              </a:rPr>
              <a:t>• </a:t>
            </a:r>
            <a:r>
              <a:rPr lang="hr-HR" sz="3100" dirty="0">
                <a:latin typeface="Gabriola" panose="04040605051002020D02" pitchFamily="82" charset="0"/>
                <a:hlinkClick r:id="rId5"/>
              </a:rPr>
              <a:t>Škola za život - video lekcije</a:t>
            </a:r>
            <a:br>
              <a:rPr lang="hr-HR" sz="3100" dirty="0">
                <a:latin typeface="Gabriola" panose="04040605051002020D02" pitchFamily="82" charset="0"/>
              </a:rPr>
            </a:br>
            <a:br>
              <a:rPr lang="hr-HR" sz="3100" dirty="0">
                <a:latin typeface="Gabriola" panose="04040605051002020D02" pitchFamily="82" charset="0"/>
              </a:rPr>
            </a:br>
            <a:r>
              <a:rPr lang="hr-HR" sz="3100" dirty="0">
                <a:latin typeface="Gabriola" panose="04040605051002020D02" pitchFamily="82" charset="0"/>
              </a:rPr>
              <a:t>• </a:t>
            </a:r>
            <a:r>
              <a:rPr lang="hr-HR" sz="3100" dirty="0" err="1">
                <a:latin typeface="Gabriola" panose="04040605051002020D02" pitchFamily="82" charset="0"/>
                <a:hlinkClick r:id="rId6"/>
              </a:rPr>
              <a:t>Youtube</a:t>
            </a:r>
            <a:r>
              <a:rPr lang="hr-HR" sz="3100" dirty="0">
                <a:latin typeface="Gabriola" panose="04040605051002020D02" pitchFamily="82" charset="0"/>
                <a:hlinkClick r:id="rId6"/>
              </a:rPr>
              <a:t> kanal ŠKOLE ZA ŽIVOT </a:t>
            </a:r>
            <a:br>
              <a:rPr lang="hr-HR" sz="3100" dirty="0">
                <a:latin typeface="Gabriola" panose="04040605051002020D02" pitchFamily="82" charset="0"/>
              </a:rPr>
            </a:br>
            <a:br>
              <a:rPr lang="hr-HR" sz="3100" dirty="0">
                <a:latin typeface="Gabriola" panose="04040605051002020D02" pitchFamily="82" charset="0"/>
              </a:rPr>
            </a:br>
            <a:r>
              <a:rPr lang="hr-HR" sz="3100" dirty="0">
                <a:latin typeface="Gabriola" panose="04040605051002020D02" pitchFamily="82" charset="0"/>
              </a:rPr>
              <a:t> • </a:t>
            </a:r>
            <a:r>
              <a:rPr lang="hr-HR" sz="3100" dirty="0">
                <a:latin typeface="Gabriola" panose="04040605051002020D02" pitchFamily="82" charset="0"/>
                <a:hlinkClick r:id="rId7"/>
              </a:rPr>
              <a:t>Udruga hrvatskih učitelja RN Zvono</a:t>
            </a:r>
            <a:br>
              <a:rPr lang="hr-HR" sz="3100" dirty="0">
                <a:latin typeface="Gabriola" panose="04040605051002020D02" pitchFamily="82" charset="0"/>
              </a:rPr>
            </a:br>
            <a:br>
              <a:rPr lang="hr-HR" sz="3100" dirty="0">
                <a:latin typeface="Gabriola" panose="04040605051002020D02" pitchFamily="82" charset="0"/>
              </a:rPr>
            </a:br>
            <a:r>
              <a:rPr lang="hr-HR" sz="3100" dirty="0">
                <a:latin typeface="Gabriola" panose="04040605051002020D02" pitchFamily="82" charset="0"/>
              </a:rPr>
              <a:t> • </a:t>
            </a:r>
            <a:r>
              <a:rPr lang="hr-HR" sz="3100" dirty="0">
                <a:latin typeface="Gabriola" panose="04040605051002020D02" pitchFamily="82" charset="0"/>
                <a:hlinkClick r:id="rId8"/>
              </a:rPr>
              <a:t>Školski portal Školske knjige </a:t>
            </a:r>
            <a:br>
              <a:rPr lang="hr-HR" sz="3100" dirty="0">
                <a:latin typeface="Gabriola" panose="04040605051002020D02" pitchFamily="82" charset="0"/>
                <a:hlinkClick r:id="rId4"/>
              </a:rPr>
            </a:br>
            <a:br>
              <a:rPr lang="hr-HR" sz="3100" dirty="0">
                <a:latin typeface="Gabriola" panose="04040605051002020D02" pitchFamily="82" charset="0"/>
                <a:hlinkClick r:id="rId4"/>
              </a:rPr>
            </a:br>
            <a:r>
              <a:rPr lang="hr-HR" sz="3100" dirty="0">
                <a:latin typeface="Gabriola" panose="04040605051002020D02" pitchFamily="82" charset="0"/>
              </a:rPr>
              <a:t>• </a:t>
            </a:r>
            <a:r>
              <a:rPr lang="hr-HR" sz="3100" dirty="0">
                <a:latin typeface="Gabriola" panose="04040605051002020D02" pitchFamily="82" charset="0"/>
                <a:hlinkClick r:id="rId9"/>
              </a:rPr>
              <a:t>Portal Toni </a:t>
            </a:r>
            <a:r>
              <a:rPr lang="hr-HR" sz="3100" dirty="0" err="1">
                <a:latin typeface="Gabriola" panose="04040605051002020D02" pitchFamily="82" charset="0"/>
                <a:hlinkClick r:id="rId9"/>
              </a:rPr>
              <a:t>Milun</a:t>
            </a:r>
            <a:r>
              <a:rPr lang="hr-HR" sz="3100" dirty="0">
                <a:latin typeface="Gabriola" panose="04040605051002020D02" pitchFamily="82" charset="0"/>
                <a:hlinkClick r:id="rId9"/>
              </a:rPr>
              <a:t> </a:t>
            </a:r>
            <a:r>
              <a:rPr lang="hr-HR" sz="3100" dirty="0">
                <a:latin typeface="Gabriola" panose="04040605051002020D02" pitchFamily="82" charset="0"/>
              </a:rPr>
              <a:t> </a:t>
            </a:r>
            <a:br>
              <a:rPr lang="hr-HR" sz="3100" dirty="0">
                <a:latin typeface="Gabriola" panose="04040605051002020D02" pitchFamily="82" charset="0"/>
              </a:rPr>
            </a:br>
            <a:br>
              <a:rPr lang="hr-HR" sz="2800" dirty="0">
                <a:latin typeface="Gabriola" panose="04040605051002020D02" pitchFamily="82" charset="0"/>
              </a:rPr>
            </a:br>
            <a:endParaRPr lang="hr-HR" sz="2800" dirty="0">
              <a:latin typeface="Gabriola" panose="04040605051002020D02" pitchFamily="82" charset="0"/>
            </a:endParaRPr>
          </a:p>
        </p:txBody>
      </p:sp>
      <p:sp>
        <p:nvSpPr>
          <p:cNvPr id="5" name="Naslov 5"/>
          <p:cNvSpPr txBox="1">
            <a:spLocks/>
          </p:cNvSpPr>
          <p:nvPr/>
        </p:nvSpPr>
        <p:spPr>
          <a:xfrm>
            <a:off x="1810871" y="85057"/>
            <a:ext cx="10278035" cy="8293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Otvoreni obrazovni sadržaji koji se mogu slobodno koristiti</a:t>
            </a:r>
          </a:p>
        </p:txBody>
      </p:sp>
    </p:spTree>
    <p:extLst>
      <p:ext uri="{BB962C8B-B14F-4D97-AF65-F5344CB8AC3E}">
        <p14:creationId xmlns:p14="http://schemas.microsoft.com/office/powerpoint/2010/main" val="1934553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152"/>
            <a:ext cx="2089793" cy="134405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09286" y="567159"/>
            <a:ext cx="10239737" cy="5559291"/>
          </a:xfrm>
        </p:spPr>
        <p:txBody>
          <a:bodyPr anchor="t">
            <a:normAutofit fontScale="90000"/>
          </a:bodyPr>
          <a:lstStyle/>
          <a:p>
            <a:pPr algn="l"/>
            <a:r>
              <a:rPr lang="hr-HR" sz="3600" dirty="0">
                <a:solidFill>
                  <a:schemeClr val="tx2"/>
                </a:solidFill>
                <a:latin typeface="Gabriola" panose="04040605051002020D02" pitchFamily="82" charset="0"/>
              </a:rPr>
              <a:t>                                                   Korišteni izvori</a:t>
            </a:r>
            <a:br>
              <a:rPr lang="hr-HR" sz="3600" dirty="0">
                <a:solidFill>
                  <a:schemeClr val="tx2"/>
                </a:solidFill>
                <a:latin typeface="Gabriola" panose="04040605051002020D02" pitchFamily="82" charset="0"/>
              </a:rPr>
            </a:br>
            <a:br>
              <a:rPr lang="hr-HR" sz="3600" dirty="0">
                <a:latin typeface="Gabriola" panose="04040605051002020D02" pitchFamily="82" charset="0"/>
              </a:rPr>
            </a:br>
            <a:r>
              <a:rPr lang="hr-HR" sz="2800" dirty="0">
                <a:latin typeface="Gabriola" panose="04040605051002020D02" pitchFamily="82" charset="0"/>
              </a:rPr>
              <a:t>1. Hebrang Grgić, Ivana i dr. 2018. </a:t>
            </a:r>
            <a:r>
              <a:rPr lang="hr-HR" sz="2800" i="1" dirty="0">
                <a:latin typeface="Gabriola" panose="04040605051002020D02" pitchFamily="82" charset="0"/>
              </a:rPr>
              <a:t>Citiranje u digitalnom okruženju : priručnik</a:t>
            </a:r>
            <a:r>
              <a:rPr lang="hr-HR" sz="2800" dirty="0">
                <a:latin typeface="Gabriola" panose="04040605051002020D02" pitchFamily="82" charset="0"/>
              </a:rPr>
              <a:t>. </a:t>
            </a:r>
            <a:r>
              <a:rPr lang="hr-HR" sz="2800" dirty="0" err="1">
                <a:latin typeface="Gabriola" panose="04040605051002020D02" pitchFamily="82" charset="0"/>
              </a:rPr>
              <a:t>Carnet</a:t>
            </a:r>
            <a:r>
              <a:rPr lang="hr-HR" sz="2800" dirty="0">
                <a:latin typeface="Gabriola" panose="04040605051002020D02" pitchFamily="82" charset="0"/>
              </a:rPr>
              <a:t>. Zagreb. Preuzeto s</a:t>
            </a:r>
            <a:br>
              <a:rPr lang="hr-HR" sz="2800" dirty="0">
                <a:latin typeface="Gabriola" panose="04040605051002020D02" pitchFamily="82" charset="0"/>
              </a:rPr>
            </a:br>
            <a:r>
              <a:rPr lang="hr-HR" sz="2800" dirty="0">
                <a:latin typeface="Gabriola" panose="04040605051002020D02" pitchFamily="82" charset="0"/>
                <a:hlinkClick r:id="rId3" action="ppaction://hlinkfile"/>
              </a:rPr>
              <a:t>file:///E:/Citiranje%20i%20autorsko%20pravo,%20popis%20izvora%20FF/Prirucnik_Citiranje-u-digitalnom-okruzenju.pdf</a:t>
            </a:r>
            <a:r>
              <a:rPr lang="hr-HR" sz="2800" dirty="0">
                <a:latin typeface="Gabriola" panose="04040605051002020D02" pitchFamily="82" charset="0"/>
              </a:rPr>
              <a:t> (25.3.2020.)</a:t>
            </a:r>
            <a:br>
              <a:rPr lang="hr-HR" sz="2800" dirty="0">
                <a:latin typeface="Gabriola" panose="04040605051002020D02" pitchFamily="82" charset="0"/>
              </a:rPr>
            </a:br>
            <a:br>
              <a:rPr lang="hr-HR" sz="2800" dirty="0">
                <a:latin typeface="Gabriola" panose="04040605051002020D02" pitchFamily="82" charset="0"/>
              </a:rPr>
            </a:br>
            <a:r>
              <a:rPr lang="hr-HR" sz="2800" dirty="0">
                <a:latin typeface="Gabriola" panose="04040605051002020D02" pitchFamily="82" charset="0"/>
              </a:rPr>
              <a:t>2. </a:t>
            </a:r>
            <a:r>
              <a:rPr lang="hr-HR" sz="2800" i="1" dirty="0">
                <a:latin typeface="Gabriola" panose="04040605051002020D02" pitchFamily="82" charset="0"/>
              </a:rPr>
              <a:t>Hrvatski pravopis</a:t>
            </a:r>
            <a:r>
              <a:rPr lang="hr-HR" sz="2800" dirty="0">
                <a:latin typeface="Gabriola" panose="04040605051002020D02" pitchFamily="82" charset="0"/>
              </a:rPr>
              <a:t>. 2020. Gl. </a:t>
            </a:r>
            <a:r>
              <a:rPr lang="hr-HR" sz="2800" dirty="0" err="1">
                <a:latin typeface="Gabriola" panose="04040605051002020D02" pitchFamily="82" charset="0"/>
              </a:rPr>
              <a:t>ur</a:t>
            </a:r>
            <a:r>
              <a:rPr lang="hr-HR" sz="2800" dirty="0">
                <a:latin typeface="Gabriola" panose="04040605051002020D02" pitchFamily="82" charset="0"/>
              </a:rPr>
              <a:t>. Željko Jozić. Institut za hrvatski jezik. Preuzeto</a:t>
            </a:r>
            <a:br>
              <a:rPr lang="hr-HR" sz="2800" dirty="0">
                <a:latin typeface="Gabriola" panose="04040605051002020D02" pitchFamily="82" charset="0"/>
              </a:rPr>
            </a:br>
            <a:r>
              <a:rPr lang="hr-HR" sz="2800" dirty="0">
                <a:latin typeface="Gabriola" panose="04040605051002020D02" pitchFamily="82" charset="0"/>
              </a:rPr>
              <a:t>s </a:t>
            </a:r>
            <a:r>
              <a:rPr lang="hr-HR" sz="2800" dirty="0">
                <a:latin typeface="Gabriola" panose="04040605051002020D02" pitchFamily="82" charset="0"/>
                <a:hlinkClick r:id="rId4"/>
              </a:rPr>
              <a:t>http://pravopis.hr/ (25.3. 2020.)    </a:t>
            </a:r>
            <a:br>
              <a:rPr lang="hr-HR" sz="2800" dirty="0">
                <a:latin typeface="Gabriola" panose="04040605051002020D02" pitchFamily="82" charset="0"/>
                <a:hlinkClick r:id="rId4"/>
              </a:rPr>
            </a:br>
            <a:br>
              <a:rPr lang="hr-HR" sz="2800" dirty="0">
                <a:latin typeface="Gabriola" panose="04040605051002020D02" pitchFamily="82" charset="0"/>
                <a:hlinkClick r:id="rId4"/>
              </a:rPr>
            </a:br>
            <a:r>
              <a:rPr lang="hr-HR" sz="2800" dirty="0">
                <a:latin typeface="Gabriola" panose="04040605051002020D02" pitchFamily="82" charset="0"/>
              </a:rPr>
              <a:t>3. Jandrić, Petar. 2017. </a:t>
            </a:r>
            <a:r>
              <a:rPr lang="hr-HR" sz="2800" i="1" dirty="0">
                <a:latin typeface="Gabriola" panose="04040605051002020D02" pitchFamily="82" charset="0"/>
              </a:rPr>
              <a:t>Intelektualno vlasništvo na internetu : priručnik</a:t>
            </a:r>
            <a:r>
              <a:rPr lang="hr-HR" sz="2800" dirty="0">
                <a:latin typeface="Gabriola" panose="04040605051002020D02" pitchFamily="82" charset="0"/>
              </a:rPr>
              <a:t>. </a:t>
            </a:r>
            <a:r>
              <a:rPr lang="hr-HR" sz="2800" dirty="0" err="1">
                <a:latin typeface="Gabriola" panose="04040605051002020D02" pitchFamily="82" charset="0"/>
              </a:rPr>
              <a:t>Carnet</a:t>
            </a:r>
            <a:r>
              <a:rPr lang="hr-HR" sz="2800" dirty="0">
                <a:latin typeface="Gabriola" panose="04040605051002020D02" pitchFamily="82" charset="0"/>
              </a:rPr>
              <a:t>. Zagreb. </a:t>
            </a:r>
            <a:br>
              <a:rPr lang="hr-HR" sz="2800" dirty="0">
                <a:latin typeface="Gabriola" panose="04040605051002020D02" pitchFamily="82" charset="0"/>
              </a:rPr>
            </a:br>
            <a:r>
              <a:rPr lang="hr-HR" sz="2800" dirty="0">
                <a:latin typeface="Gabriola" panose="04040605051002020D02" pitchFamily="82" charset="0"/>
              </a:rPr>
              <a:t>   Preuzeto s </a:t>
            </a:r>
            <a:r>
              <a:rPr lang="hr-HR" sz="2800" dirty="0">
                <a:latin typeface="Gabriola" panose="04040605051002020D02" pitchFamily="82" charset="0"/>
                <a:hlinkClick r:id="rId5"/>
              </a:rPr>
              <a:t>https://pilot.e-skole.hr/wp-content/uploads/2016/12/Priručnik_Intelektualno-vlasništvo.pdf</a:t>
            </a:r>
            <a:r>
              <a:rPr lang="hr-HR" sz="2800" dirty="0">
                <a:latin typeface="Gabriola" panose="04040605051002020D02" pitchFamily="82" charset="0"/>
              </a:rPr>
              <a:t> (26.3.2020.) </a:t>
            </a:r>
            <a:br>
              <a:rPr lang="hr-HR" sz="2800" dirty="0">
                <a:latin typeface="Gabriola" panose="04040605051002020D02" pitchFamily="82" charset="0"/>
              </a:rPr>
            </a:br>
            <a:r>
              <a:rPr lang="hr-HR" sz="2800" dirty="0">
                <a:latin typeface="Gabriola" panose="04040605051002020D02" pitchFamily="82" charset="0"/>
              </a:rPr>
              <a:t>4. Zakon o autorskom pravu i srodnim pravima. 2003. </a:t>
            </a:r>
            <a:r>
              <a:rPr lang="hr-HR" sz="2800" dirty="0">
                <a:latin typeface="Gabriola" panose="04040605051002020D02" pitchFamily="82" charset="0"/>
                <a:hlinkClick r:id="rId6"/>
              </a:rPr>
              <a:t>https://narodne-novine.nn.hr/clanci/sluzbeni/2003_10_167_2399.html</a:t>
            </a:r>
            <a:r>
              <a:rPr lang="hr-HR" sz="2800" dirty="0">
                <a:latin typeface="Gabriola" panose="04040605051002020D02" pitchFamily="82" charset="0"/>
              </a:rPr>
              <a:t> (27.3.2020.)</a:t>
            </a:r>
            <a:br>
              <a:rPr lang="hr-HR" sz="2800" dirty="0">
                <a:latin typeface="Gabriola" panose="04040605051002020D02" pitchFamily="82" charset="0"/>
              </a:rPr>
            </a:br>
            <a:r>
              <a:rPr lang="hr-HR" sz="2800" dirty="0">
                <a:latin typeface="Gabriola" panose="04040605051002020D02" pitchFamily="82" charset="0"/>
              </a:rPr>
              <a:t>    </a:t>
            </a:r>
            <a:br>
              <a:rPr lang="hr-HR" sz="2800" dirty="0">
                <a:latin typeface="Gabriola" panose="04040605051002020D02" pitchFamily="82" charset="0"/>
                <a:hlinkClick r:id="rId4"/>
              </a:rPr>
            </a:br>
            <a:br>
              <a:rPr lang="hr-HR" sz="2800" dirty="0">
                <a:latin typeface="Gabriola" panose="04040605051002020D02" pitchFamily="82" charset="0"/>
                <a:hlinkClick r:id="rId4"/>
              </a:rPr>
            </a:br>
            <a:br>
              <a:rPr lang="hr-HR" sz="3600" dirty="0">
                <a:latin typeface="Gabriola" panose="04040605051002020D02" pitchFamily="82" charset="0"/>
                <a:hlinkClick r:id="rId4"/>
              </a:rPr>
            </a:br>
            <a:br>
              <a:rPr lang="hr-HR" sz="3600" dirty="0">
                <a:latin typeface="Gabriola" panose="04040605051002020D02" pitchFamily="82" charset="0"/>
              </a:rPr>
            </a:br>
            <a:br>
              <a:rPr lang="hr-HR" sz="3600" dirty="0">
                <a:latin typeface="Gabriola" panose="04040605051002020D02" pitchFamily="82" charset="0"/>
              </a:rPr>
            </a:br>
            <a:endParaRPr lang="hr-HR" sz="3600" dirty="0">
              <a:latin typeface="Gabriola" panose="04040605051002020D02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61017" y="6126450"/>
            <a:ext cx="9144000" cy="424821"/>
          </a:xfrm>
        </p:spPr>
        <p:txBody>
          <a:bodyPr>
            <a:normAutofit/>
          </a:bodyPr>
          <a:lstStyle/>
          <a:p>
            <a:r>
              <a:rPr lang="hr-HR" sz="2000" dirty="0">
                <a:hlinkClick r:id="rId7"/>
              </a:rPr>
              <a:t>Ovaj rad daje se na korištenje pod licencom Creative </a:t>
            </a:r>
            <a:r>
              <a:rPr lang="hr-HR" sz="2000" dirty="0" err="1">
                <a:hlinkClick r:id="rId7"/>
              </a:rPr>
              <a:t>Commons</a:t>
            </a:r>
            <a:r>
              <a:rPr lang="hr-HR" sz="2000" dirty="0">
                <a:hlinkClick r:id="rId7"/>
              </a:rPr>
              <a:t> 4.0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009987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925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Gabriola</vt:lpstr>
      <vt:lpstr>Tema sustava Office</vt:lpstr>
      <vt:lpstr>Autorsko pravo i učenje na daljinu</vt:lpstr>
      <vt:lpstr>Autorsko djelo je…</vt:lpstr>
      <vt:lpstr>Autorsko pravo i korištenje autorskih djela u učenju na daljinu </vt:lpstr>
      <vt:lpstr>Smjernice za korištenje autorskih djela u online učenju</vt:lpstr>
      <vt:lpstr>Smjernice za korištenje autorskih djela u online učenju</vt:lpstr>
      <vt:lpstr> ako je neko djelo (slika, e-knjiga, glazba) u javnoj domeni, ne znači da se možete slobodno mijenjati i prilagoditi! UVIJEK TREBA PROVJERITI UVJETE KORIŠTENJA   kod pretraživanja i preuzimanja slika putem Google tražilice mogu se zadati kriteriji pretraživanja slika (  https://support.google.com/websearch/answer/29508?hl=hr)   pristup  stranicama koje koriste besplatne slike moguće je s Creative Commons mrežne stranice  https: // search.creativecommons.org/   povezivanje ("linkanje") na piratskim sadržajima, odnosno sadržajem  koji krše autorska prava, također se vrijeđaju autorska prava!   </vt:lpstr>
      <vt:lpstr>Otvoreni obrazovni sadržaji koji se mogu slobodno koristiti</vt:lpstr>
      <vt:lpstr>Nekoliko primjera otvorenih obrazovnih sadržaja: • Carnet e-laboratorij   • edutorij e-škole   • Škola za život - video lekcije  • Youtube kanal ŠKOLE ZA ŽIVOT    • Udruga hrvatskih učitelja RN Zvono   • Školski portal Školske knjige   • Portal Toni Milun    </vt:lpstr>
      <vt:lpstr>                                                   Korišteni izvori  1. Hebrang Grgić, Ivana i dr. 2018. Citiranje u digitalnom okruženju : priručnik. Carnet. Zagreb. Preuzeto s file:///E:/Citiranje%20i%20autorsko%20pravo,%20popis%20izvora%20FF/Prirucnik_Citiranje-u-digitalnom-okruzenju.pdf (25.3.2020.)  2. Hrvatski pravopis. 2020. Gl. ur. Željko Jozić. Institut za hrvatski jezik. Preuzeto s http://pravopis.hr/ (25.3. 2020.)      3. Jandrić, Petar. 2017. Intelektualno vlasništvo na internetu : priručnik. Carnet. Zagreb.     Preuzeto s https://pilot.e-skole.hr/wp-content/uploads/2016/12/Priručnik_Intelektualno-vlasništvo.pdf (26.3.2020.)  4. Zakon o autorskom pravu i srodnim pravima. 2003. https://narodne-novine.nn.hr/clanci/sluzbeni/2003_10_167_2399.html (27.3.2020.)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Đuro Tihomirović</dc:creator>
  <cp:lastModifiedBy>cloudconvert_11</cp:lastModifiedBy>
  <cp:revision>16</cp:revision>
  <dcterms:created xsi:type="dcterms:W3CDTF">2020-03-27T07:44:20Z</dcterms:created>
  <dcterms:modified xsi:type="dcterms:W3CDTF">2024-12-19T11:23:51Z</dcterms:modified>
</cp:coreProperties>
</file>