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-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1863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1515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7981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71038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81975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933037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664752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49078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19618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1844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83542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4589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37093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37965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31360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72280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F45B6-910B-44B0-A829-E6D3FB762115}" type="datetimeFigureOut">
              <a:rPr lang="hr-HR" smtClean="0"/>
              <a:t>11.1.2023.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0A599FC-9812-4D2D-AD9C-91A7CCAF600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0169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4400" b="1" dirty="0" smtClean="0"/>
              <a:t>Školska knjižnica u kurikulumu</a:t>
            </a:r>
            <a:r>
              <a:rPr lang="hr-HR" sz="4400" dirty="0"/>
              <a:t/>
            </a:r>
            <a:br>
              <a:rPr lang="hr-HR" sz="4400" dirty="0"/>
            </a:br>
            <a:r>
              <a:rPr lang="hr-HR" sz="3600" dirty="0" err="1" smtClean="0"/>
              <a:t>Kurikulumi</a:t>
            </a:r>
            <a:r>
              <a:rPr lang="hr-HR" sz="3600" dirty="0" smtClean="0"/>
              <a:t> predmeta i </a:t>
            </a:r>
            <a:r>
              <a:rPr lang="hr-HR" sz="3600" dirty="0" err="1" smtClean="0"/>
              <a:t>međupredmetnih</a:t>
            </a:r>
            <a:r>
              <a:rPr lang="hr-HR" sz="3600" dirty="0" smtClean="0"/>
              <a:t> tema</a:t>
            </a:r>
            <a:endParaRPr lang="hr-HR" sz="36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884901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408" y="2492896"/>
            <a:ext cx="10519772" cy="4824536"/>
          </a:xfrm>
        </p:spPr>
        <p:txBody>
          <a:bodyPr/>
          <a:lstStyle/>
          <a:p>
            <a:pPr marL="0" indent="0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463580" y="116632"/>
            <a:ext cx="9871700" cy="93610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063" rtl="0" eaLnBrk="1" latinLnBrk="0" hangingPunct="1">
              <a:spcBef>
                <a:spcPct val="0"/>
              </a:spcBef>
              <a:buNone/>
              <a:defRPr sz="3599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>
              <a:defRPr/>
            </a:pP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Kurikulumi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(predmeta) </a:t>
            </a: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međupredmetnih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tema i školska knjižnica – </a:t>
            </a:r>
            <a:r>
              <a:rPr lang="hr-HR" altLang="sr-Latn-RS" sz="22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6. 7. i 8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razred - </a:t>
            </a:r>
            <a:r>
              <a:rPr lang="hr-HR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UČITI </a:t>
            </a:r>
            <a:r>
              <a:rPr lang="hr-HR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KAKO UČITI (</a:t>
            </a:r>
            <a:r>
              <a:rPr lang="hr-HR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uku</a:t>
            </a:r>
            <a:r>
              <a:rPr lang="hr-HR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defRPr/>
            </a:pPr>
            <a:endParaRPr lang="hr-HR" altLang="sr-Latn-R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/>
          </p:nvPr>
        </p:nvGraphicFramePr>
        <p:xfrm>
          <a:off x="407368" y="1052737"/>
          <a:ext cx="11449272" cy="576726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25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4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085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5844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Odgojno-obrazovni</a:t>
                      </a:r>
                      <a:r>
                        <a:rPr lang="hr-HR" baseline="0" dirty="0" smtClean="0"/>
                        <a:t> ishod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Razrada ishoda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Sadržaji  i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Prijedlog tema</a:t>
                      </a:r>
                      <a:endParaRPr lang="hr-H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0378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15" dirty="0" err="1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uku</a:t>
                      </a:r>
                      <a:r>
                        <a:rPr lang="hr-HR" sz="1400" b="1" spc="115" dirty="0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hr-HR" sz="1400" b="1" spc="20" dirty="0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A.3.1.</a:t>
                      </a:r>
                      <a:endParaRPr lang="hr-H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Upravljanje </a:t>
                      </a:r>
                      <a:r>
                        <a:rPr lang="hr-HR" sz="1400" b="1" spc="75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hr-HR" sz="1400" b="1" spc="-15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informacijama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hr-HR" sz="1400" b="1" spc="-15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Učenik samostalno traži nove informacije iz različitih izvora, transformira ih u novo znanje i uspješno primjenjuje pri rješavanju problema.</a:t>
                      </a:r>
                      <a:endParaRPr lang="hr-H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hr-HR" sz="1400" b="1" spc="-15" dirty="0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/>
                      </a:r>
                      <a:br>
                        <a:rPr lang="hr-HR" sz="1400" b="1" spc="-15" dirty="0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</a:br>
                      <a:endParaRPr lang="hr-HR" sz="14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Samostalno: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•određuje koje su mu informacije potrebne i planira kako doći do njih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</a:t>
                      </a: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pretražuje i odabire informacije iz različitih dostupnih izvora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•razlikuje neposredne i posredne informacijske izvore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•prepoznaje vrstu informacije i izvora s obzirom na postavljeni zadatak/problem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•vrednuje izvore i informacije s obzirom na zahtjeve zadatka učenja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•povezuje nove informacije s postojećim znanjima, grupira ih i klasificira te se njima koristi u novim situacijama učenja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</a:t>
                      </a: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obrazlaže svoj odabir izvora i informacije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</a:t>
                      </a: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uviđa pogreške pri korištenju izvorima te predlaže moguća rješenja pri daljnjem korištenju izvorima ili njihovu pretraživanju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•prepoznaje intelektualno vlasništvo i primjenjuje ga pri korištenju informacijama uz primjenu pravila citiranja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•oblikuje jednostavnije prezentacije znanja primjerene publici.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Preporuča </a:t>
                      </a: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se upoznavanje različitih izvora informacija (mrežno, elektroničkih i drugih izvora na mreži - knjiga, enciklopedija, časopisa, kataloga, baza podataka…).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Procjenjivanje i primjenjivanje elemenata vrednovanja izvora i informacija prema zadanim kriterijima (autorstvo, točnost, pouzdanost…).</a:t>
                      </a:r>
                      <a:endParaRPr lang="hr-HR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Pisanje samostalnih učeničkih radova na zadanu temu uz primjenu pravila citiranja i navođenja literature.</a:t>
                      </a:r>
                      <a:endParaRPr lang="hr-HR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Neke zadatke rada u skupini / pojedinačnog rada planirati u knjižnici ili u suradnji sa školskim knjižničarom uz poticanje suradničkog učenja i zajedničkog rada učenika na zadatku.</a:t>
                      </a:r>
                    </a:p>
                    <a:p>
                      <a:pPr marL="342900" lvl="0" indent="-342900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2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Tema: Mrežni izvori informacija</a:t>
                      </a:r>
                      <a:r>
                        <a:rPr lang="hr-HR" sz="1200" b="1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– knjige, časopisi i referentni izvori</a:t>
                      </a:r>
                    </a:p>
                    <a:p>
                      <a:pPr marL="342900" lvl="0" indent="-342900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200" b="1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Tema: Procjena i vrednovanje pouzdanih i nepouzdanih  izvora informacija</a:t>
                      </a:r>
                      <a:endParaRPr lang="hr-HR" sz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2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Tema: Intelektualno vlasništvo,</a:t>
                      </a:r>
                      <a:r>
                        <a:rPr lang="hr-HR" sz="1200" b="1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citiranje </a:t>
                      </a:r>
                      <a:r>
                        <a:rPr lang="hr-HR" sz="12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izvora informacija</a:t>
                      </a:r>
                    </a:p>
                    <a:p>
                      <a:pPr marL="342900" lvl="0" indent="-342900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hr-HR" sz="12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Tema: Kako prepoznati lažne vijesti</a:t>
                      </a:r>
                      <a:endParaRPr lang="hr-HR" sz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15" dirty="0" err="1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uku</a:t>
                      </a:r>
                      <a:r>
                        <a:rPr lang="hr-HR" sz="1400" b="1" spc="210" dirty="0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hr-HR" sz="1400" b="1" spc="30" dirty="0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A.3.4.</a:t>
                      </a:r>
                      <a:endParaRPr lang="hr-H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Bef>
                          <a:spcPts val="530"/>
                        </a:spcBef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Kritičko</a:t>
                      </a:r>
                      <a:r>
                        <a:rPr lang="hr-HR" sz="1400" b="1" spc="-12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hr-HR" sz="14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mišljenje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Učenik kritički promišlja i vrednuje ideje uz podršku učitelja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Uz podršku učitelja </a:t>
                      </a: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analizira i procjenjuje važnost i točnost</a:t>
                      </a: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informacija,</a:t>
                      </a: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međusobno ih povezuje i procjenjuje njihov utjecaj na svoje i tuđe mišljenje.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Aktivnosti koje potiču kritičko preispitivanje svojega i tuđeg mišljenja poput dijaloga, debate i sl. Situacije koje potiču kritičko vrednovanje svojega i tuđeg rada</a:t>
                      </a:r>
                      <a:r>
                        <a:rPr lang="hr-HR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</a:p>
                    <a:p>
                      <a:pPr marL="0" lvl="0" indent="0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hr-HR" sz="12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5. Tema: Medijska pismenost – mediji</a:t>
                      </a:r>
                      <a:r>
                        <a:rPr lang="hr-HR" sz="1200" b="1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kao prenositelji informacija</a:t>
                      </a:r>
                      <a:endParaRPr lang="hr-HR" sz="1200" b="1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0" marR="0" lvl="0" indent="0" algn="l" defTabSz="457063" rtl="0" eaLnBrk="1" fontAlgn="auto" latinLnBrk="0" hangingPunct="1">
                        <a:lnSpc>
                          <a:spcPct val="100000"/>
                        </a:lnSpc>
                        <a:spcBef>
                          <a:spcPts val="5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lang="hr-HR" sz="1200" b="1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6. Tema:</a:t>
                      </a:r>
                      <a:r>
                        <a:rPr lang="hr-HR" sz="1200" b="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hr-HR" sz="1200" b="1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Put</a:t>
                      </a:r>
                      <a:r>
                        <a:rPr lang="hr-HR" sz="1200" b="1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do informacije – primjena stečenih znanja i vještina</a:t>
                      </a:r>
                    </a:p>
                    <a:p>
                      <a:pPr marL="0" lvl="0" indent="0">
                        <a:spcBef>
                          <a:spcPts val="5"/>
                        </a:spcBef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hr-HR" sz="1200" b="1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31945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408" y="2492896"/>
            <a:ext cx="10519772" cy="4824536"/>
          </a:xfrm>
        </p:spPr>
        <p:txBody>
          <a:bodyPr/>
          <a:lstStyle/>
          <a:p>
            <a:pPr marL="0" indent="0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495533" y="476672"/>
            <a:ext cx="9871700" cy="93610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063" rtl="0" eaLnBrk="1" latinLnBrk="0" hangingPunct="1">
              <a:spcBef>
                <a:spcPct val="0"/>
              </a:spcBef>
              <a:buNone/>
              <a:defRPr sz="3599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hr-HR" altLang="sr-Latn-RS" sz="319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Kurikulumi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predmeta (i </a:t>
            </a:r>
            <a:r>
              <a:rPr lang="hr-HR" altLang="sr-Latn-RS" sz="319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međupredmetnih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tema) i školska knjižnica – 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razred</a:t>
            </a:r>
            <a:endParaRPr lang="hr-HR" altLang="sr-Latn-R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7393623"/>
              </p:ext>
            </p:extLst>
          </p:nvPr>
        </p:nvGraphicFramePr>
        <p:xfrm>
          <a:off x="695400" y="1700808"/>
          <a:ext cx="11305256" cy="493776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3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Odgojno-obrazovni</a:t>
                      </a:r>
                      <a:r>
                        <a:rPr lang="hr-HR" baseline="0" dirty="0" smtClean="0"/>
                        <a:t> ishod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Razrada ishoda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Sadržaji za </a:t>
                      </a:r>
                      <a:r>
                        <a:rPr lang="hr-HR" dirty="0" smtClean="0"/>
                        <a:t>realizaciju i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Prijedlog tema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B.1.3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izabire ponuđene književne tekstove i čita/sluša ih s razumijevanjem prema vlastitome interesu.</a:t>
                      </a:r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upoznaje se s prostorom školske knjižnice</a:t>
                      </a:r>
                    </a:p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upoznaje se s radom u školskoj knjižnici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posjećuje školsku knjižnicu jedanput tjedno i posuđuje slikovnice za čitanje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upoznaje se s različitim vrstama slikovnica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preporučuje pročitane slikovnice i priče drugim učenicima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objašnjava vlastiti izbor slikovnica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hr-HR" sz="12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Tema: Susret učenika sa školskom knjižnicom</a:t>
                      </a:r>
                      <a:r>
                        <a:rPr lang="hr-HR" sz="1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(knjižnica, knjižara, knjižničar, knjiga, slikovnica)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hr-HR" sz="1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Tema: Postajem član školske knjižnice</a:t>
                      </a:r>
                      <a:endParaRPr lang="hr-HR" sz="1200" b="1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Svakodnevno </a:t>
                      </a: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izabire jedan kratki književni tekst za čitanje između više književnih tekstova primjerenih dobi učenika prema prijedlogu učitelja ili samostalnome izboru. Sastavlja popis pročitanih slikovnica, priča, pjesama i igrokaza uz pomoć odraslih i uspoređuje vlastiti popis s popisom ostalih učenika radi poticanja čitanja.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hr-HR" sz="14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OŠ HJ </a:t>
                      </a:r>
                      <a:r>
                        <a:rPr lang="hr-HR" sz="14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C.1.1.</a:t>
                      </a:r>
                      <a:r>
                        <a:rPr lang="hr-HR" sz="1400" b="1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hr-HR" sz="14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Učenik </a:t>
                      </a:r>
                      <a:r>
                        <a:rPr lang="hr-HR" sz="1400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sluša/čita tekst u skladu s početnim opismenjavanjem i pronalazi podatke u tekstu.</a:t>
                      </a:r>
                      <a:endParaRPr lang="hr-H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izdvaja jedan ili više podataka iz teksta prema unaprijed zadanim pitanjima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služi se dječjim  rječnicima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pronalazi natuknicu prema abecednome redu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C.1.2.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razlikuje medijske sadržaje primjerene dobi i interesu.</a:t>
                      </a:r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sluša čitanje ili samostalno čita kraće tekstove u književnim i zabavno-poučnim časopisima za djecu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prepoznaje obrazovne digitalne medije primjerene dobi i služi se njima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kulturni sadržaji: </a:t>
                      </a: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kazališne predstave za djecu, likovne izložbe, izložbe u muzejima primjerene dobi i interesima učenika, susreti s književnicima i ilustratorima u školi ili narodnim knjižnicama, dječji književni, filmski, obrazovni, tradicijski festivali, kulturni projekti namijenjeni djeci.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3137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408" y="2492896"/>
            <a:ext cx="10519772" cy="4824536"/>
          </a:xfrm>
        </p:spPr>
        <p:txBody>
          <a:bodyPr/>
          <a:lstStyle/>
          <a:p>
            <a:pPr marL="0" indent="0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495533" y="476672"/>
            <a:ext cx="9871700" cy="93610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063" rtl="0" eaLnBrk="1" latinLnBrk="0" hangingPunct="1">
              <a:spcBef>
                <a:spcPct val="0"/>
              </a:spcBef>
              <a:buNone/>
              <a:defRPr sz="3599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hr-HR" altLang="sr-Latn-RS" sz="319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Kurikulumi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predmeta (i </a:t>
            </a:r>
            <a:r>
              <a:rPr lang="hr-HR" altLang="sr-Latn-RS" sz="319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međupredmetnih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tema) i školska knjižnica – 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razred</a:t>
            </a:r>
            <a:endParaRPr lang="hr-HR" altLang="sr-Latn-R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537814"/>
              </p:ext>
            </p:extLst>
          </p:nvPr>
        </p:nvGraphicFramePr>
        <p:xfrm>
          <a:off x="695400" y="1700809"/>
          <a:ext cx="11305256" cy="440048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3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Odgojno-obrazovni</a:t>
                      </a:r>
                      <a:r>
                        <a:rPr lang="hr-HR" baseline="0" dirty="0" smtClean="0"/>
                        <a:t> ishod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Razrada ishoda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Sadržaji za realizaciju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B.2.3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samostalno izabire književne tekstove za slušanje/čitanje prema vlastitome interesu.</a:t>
                      </a:r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1000"/>
                        </a:spcAft>
                        <a:buFontTx/>
                        <a:buChar char="-"/>
                      </a:pPr>
                      <a:r>
                        <a:rPr lang="hr-HR" sz="12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upoznaje se s prostorom </a:t>
                      </a:r>
                      <a:r>
                        <a:rPr lang="hr-HR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narodne knjižnice u blizini mjesta stanovanja (ili bibliobusom</a:t>
                      </a:r>
                      <a:r>
                        <a:rPr lang="hr-HR" sz="12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)</a:t>
                      </a:r>
                      <a:r>
                        <a:rPr lang="hr-HR" sz="1200" b="1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                                      </a:t>
                      </a:r>
                      <a:r>
                        <a:rPr lang="hr-HR" sz="12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 </a:t>
                      </a:r>
                      <a:r>
                        <a:rPr lang="hr-HR" sz="1200" b="1" dirty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upoznaje se s radom dječjega odjela narodne knjižnice u blizini mjesta </a:t>
                      </a:r>
                      <a:r>
                        <a:rPr lang="hr-HR" sz="12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stanovanja</a:t>
                      </a:r>
                      <a:r>
                        <a:rPr lang="hr-HR" sz="1200" b="1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                                          </a:t>
                      </a:r>
                      <a:r>
                        <a:rPr lang="hr-HR" sz="1200" b="1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 posjećuje školsku ili narodnu knjižnicu jednom tjedno i posuđuje slikovnice i knjige za djecu za svakodnevno čitanje</a:t>
                      </a:r>
                      <a:r>
                        <a:rPr lang="hr-HR" sz="1200" b="1" baseline="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                 </a:t>
                      </a:r>
                      <a:r>
                        <a:rPr lang="hr-HR" sz="1200" dirty="0" smtClean="0"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– svakodnevno izabire jedan književni tekst, primjeren jezičnom razvoju, za čitanje koji mu nudi učitelj ili samostalno izabire književne tekstove iz dječjih knjiga i časopisa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228600" indent="-228600">
                        <a:buAutoNum type="arabicPeriod"/>
                      </a:pPr>
                      <a:r>
                        <a:rPr lang="hr-HR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Tema:</a:t>
                      </a:r>
                      <a:r>
                        <a:rPr lang="hr-HR" sz="12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„Dječji časopisi”</a:t>
                      </a:r>
                    </a:p>
                    <a:p>
                      <a:pPr marL="228600" indent="-228600">
                        <a:buAutoNum type="arabicPeriod"/>
                      </a:pPr>
                      <a:r>
                        <a:rPr lang="hr-HR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Tema: „Mjesna – narodna</a:t>
                      </a:r>
                      <a:r>
                        <a:rPr lang="hr-HR" sz="1200" b="1" baseline="0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hr-HR" sz="12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knjižnica”</a:t>
                      </a:r>
                      <a:endParaRPr lang="hr-HR" sz="12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C.2.2.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razlikuje medijske sadržaje primjerene dobi i interesu.</a:t>
                      </a:r>
                      <a:endParaRPr lang="hr-H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samostalno čita 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kraće tekstove u književnim i zabavno-poučnim časopisima za djecu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prepoznaje obrazovne i interaktivne digitalne medije primjerene dobi i služi se njima</a:t>
                      </a:r>
                      <a:endParaRPr lang="hr-HR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kulturni sadržaji: </a:t>
                      </a: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kazališne predstave za djecu, posjet knjižnicama i odjelima većih knjižnica (zvučne knjige), likovne izložbe, izložbe u muzejima primjerene dobi i interesima učenika, susreti s književnicima i ilustratorima u školi ili narodnim knjižnicama, dječji književni, filmski, obrazovni, tradicijski festivali, kulturni projekti namijenjeni djeci.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27483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408" y="2492896"/>
            <a:ext cx="10519772" cy="4824536"/>
          </a:xfrm>
        </p:spPr>
        <p:txBody>
          <a:bodyPr/>
          <a:lstStyle/>
          <a:p>
            <a:pPr marL="0" indent="0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463580" y="260648"/>
            <a:ext cx="9871700" cy="93610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063" rtl="0" eaLnBrk="1" latinLnBrk="0" hangingPunct="1">
              <a:spcBef>
                <a:spcPct val="0"/>
              </a:spcBef>
              <a:buNone/>
              <a:defRPr sz="3599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hr-HR" altLang="sr-Latn-RS" sz="319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Kurikulumi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(predmeta) </a:t>
            </a:r>
            <a:r>
              <a:rPr lang="hr-HR" altLang="sr-Latn-RS" sz="319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međupredmetnih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tema i školska knjižnica – 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razred</a:t>
            </a:r>
            <a:endParaRPr lang="hr-HR" altLang="sr-Latn-R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/>
          </p:nvPr>
        </p:nvGraphicFramePr>
        <p:xfrm>
          <a:off x="695400" y="2665235"/>
          <a:ext cx="11305256" cy="4059751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3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02151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Odgojno-obrazovni</a:t>
                      </a:r>
                      <a:r>
                        <a:rPr lang="hr-HR" baseline="0" dirty="0" smtClean="0"/>
                        <a:t> ishod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Razrada ishoda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Sadržaji  i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Prijedlog tema</a:t>
                      </a:r>
                      <a:endParaRPr lang="hr-H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10909">
                <a:tc>
                  <a:txBody>
                    <a:bodyPr/>
                    <a:lstStyle/>
                    <a:p>
                      <a:r>
                        <a:rPr lang="hr-H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uku</a:t>
                      </a:r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A.1.1.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Upravljanje informacijama</a:t>
                      </a:r>
                    </a:p>
                    <a:p>
                      <a:r>
                        <a:rPr lang="hr-HR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uz pomoć učitelja traži nove informacije iz različitih izvora i uspješno  ih primjenjuje pri rješavanju problema</a:t>
                      </a:r>
                      <a:endParaRPr lang="hr-HR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Uz pomoć učitelja: (knjižničara)</a:t>
                      </a:r>
                    </a:p>
                    <a:p>
                      <a:pPr lvl="0"/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određuje koje su mu informacije potrebne,</a:t>
                      </a:r>
                      <a:r>
                        <a:rPr lang="hr-HR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planira kako doći do njih</a:t>
                      </a:r>
                    </a:p>
                    <a:p>
                      <a:pPr lvl="0"/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prati upute pri pregledavanju i korištenju različitim izvorima informacija (knjižna i </a:t>
                      </a:r>
                      <a:r>
                        <a:rPr lang="hr-HR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neknjižna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građa)</a:t>
                      </a:r>
                    </a:p>
                    <a:p>
                      <a:pPr lvl="0"/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uspoređuje nove informacije i odabire one koje su mu potrebne</a:t>
                      </a:r>
                    </a:p>
                    <a:p>
                      <a:pPr lvl="0"/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pronađene informacije bilježi i organizira za korištenje prema uputama</a:t>
                      </a:r>
                    </a:p>
                    <a:p>
                      <a:pPr lvl="0"/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</a:t>
                      </a:r>
                      <a:r>
                        <a:rPr lang="hr-HR" sz="120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prikazuje jednostavan sadržaj informacije drugima</a:t>
                      </a:r>
                    </a:p>
                    <a:p>
                      <a:pPr lvl="0"/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rješava problem koristeći se pronađenim informacijama.</a:t>
                      </a:r>
                    </a:p>
                    <a:p>
                      <a:pPr marL="171450" indent="-171450">
                        <a:lnSpc>
                          <a:spcPct val="115000"/>
                        </a:lnSpc>
                        <a:spcAft>
                          <a:spcPts val="1000"/>
                        </a:spcAft>
                        <a:buFontTx/>
                        <a:buChar char="-"/>
                      </a:pPr>
                      <a:endParaRPr lang="hr-HR" sz="1200" dirty="0" smtClean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Preporuča se 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upoznavanje i razlikovanje jednostavnijih tiskanih i digitalnih izvora (knjiga, časopisa, slikovnica); 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uspoređivanje knjižne i </a:t>
                      </a:r>
                      <a:r>
                        <a:rPr lang="hr-HR" sz="1200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neknjižne</a:t>
                      </a: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građe (časopisi, filmovi…);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pronalaženje i primjena njihovih glavnih dijelova (opis građe – autor, ilustrator, naslov, sadržaj…).</a:t>
                      </a:r>
                    </a:p>
                    <a:p>
                      <a:pPr marL="0" marR="0" lvl="0" indent="0" algn="l" defTabSz="4570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Tema : Upoznavanje sa školskom knjižicom</a:t>
                      </a:r>
                    </a:p>
                    <a:p>
                      <a:pPr lvl="0"/>
                      <a:r>
                        <a:rPr lang="hr-HR" sz="12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 Tema : Dječji časopisi</a:t>
                      </a:r>
                      <a:endParaRPr lang="hr-HR" sz="12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hr-HR" sz="12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3. Tema: Kako nastaje knjiga </a:t>
                      </a:r>
                    </a:p>
                    <a:p>
                      <a:r>
                        <a:rPr lang="hr-HR" sz="1200" b="1" kern="1200" dirty="0" smtClean="0"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 Tema: Mjesna –</a:t>
                      </a:r>
                      <a:r>
                        <a:rPr lang="hr-HR" sz="1200" b="1" kern="1200" baseline="0" dirty="0" smtClean="0">
                          <a:solidFill>
                            <a:srgbClr val="0070C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narodna knjižnica</a:t>
                      </a:r>
                      <a:endParaRPr lang="hr-HR" sz="1200" dirty="0">
                        <a:solidFill>
                          <a:srgbClr val="0070C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151">
                <a:tc>
                  <a:txBody>
                    <a:bodyPr/>
                    <a:lstStyle/>
                    <a:p>
                      <a:r>
                        <a:rPr lang="hr-HR" sz="14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uku</a:t>
                      </a:r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A.1.3.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Kreativno mišljenje</a:t>
                      </a:r>
                    </a:p>
                    <a:p>
                      <a:r>
                        <a:rPr lang="hr-HR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spontano i kreativno oblikuje i izražava svoje misli i osjećaje pri učenju i rješavanju problema.</a:t>
                      </a:r>
                    </a:p>
                    <a:p>
                      <a:endParaRPr lang="hr-H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 pojedine </a:t>
                      </a: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ideje ili situacije može osmisliti i prikazati na drugačiji način.</a:t>
                      </a:r>
                    </a:p>
                    <a:p>
                      <a:pPr>
                        <a:spcBef>
                          <a:spcPts val="290"/>
                        </a:spcBef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 pokazuje </a:t>
                      </a: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interes prema novome (idejama, pristupima rješavanju problema, situacijama).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- uz </a:t>
                      </a: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podršku učitelja usmjerava svoju kreativnu aktivnost prema krajnjem cilju ili proizvodu.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Primjerice, osmišljavanje alternativnih završetaka priče i/ili odgovora na pitanja (npr.„ Što bi se sve moglo dogoditi kada više ne bi padala kiša?”).</a:t>
                      </a:r>
                    </a:p>
                    <a:p>
                      <a:pPr marL="0" marR="0" indent="0" algn="l" defTabSz="4570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b="1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indent="0" algn="l" defTabSz="4570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 Tema: Čitamo i stvaramo </a:t>
                      </a:r>
                      <a:endParaRPr lang="hr-HR" sz="12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" name="Pravokutnik 1"/>
          <p:cNvSpPr/>
          <p:nvPr/>
        </p:nvSpPr>
        <p:spPr>
          <a:xfrm>
            <a:off x="623392" y="1196752"/>
            <a:ext cx="1144927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hr-HR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            UČITI KAKO UČITI (</a:t>
            </a:r>
            <a:r>
              <a:rPr lang="hr-HR" sz="1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uku</a:t>
            </a:r>
            <a:r>
              <a:rPr lang="hr-HR" sz="1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 lvl="0"/>
            <a:r>
              <a:rPr lang="hr-HR" sz="1400" b="1" i="1" dirty="0">
                <a:latin typeface="Arial" pitchFamily="34" charset="0"/>
                <a:cs typeface="Arial" pitchFamily="34" charset="0"/>
              </a:rPr>
              <a:t>1. DOMENA</a:t>
            </a:r>
            <a:r>
              <a:rPr lang="hr-HR" sz="1400" b="1" i="1" dirty="0">
                <a:latin typeface="Arial" pitchFamily="34" charset="0"/>
                <a:cs typeface="Arial" pitchFamily="34" charset="0"/>
              </a:rPr>
              <a:t>: PRIMJENA STRATEGIJA UČENJA I UPRAVLJANJA INFORMACIJAMA </a:t>
            </a:r>
          </a:p>
          <a:p>
            <a:r>
              <a:rPr lang="hr-HR" sz="1400" dirty="0">
                <a:latin typeface="Arial" pitchFamily="34" charset="0"/>
                <a:cs typeface="Arial" pitchFamily="34" charset="0"/>
              </a:rPr>
              <a:t>(Upravljanje informacijama jedna je od ključnih vještina potrebnih za učinkovito učenje. Ona se odnosi na prepoznavanje potrebe za informacijama, na njihov pronalazak, vrednovanje i korištenje njima te na stvaranje novih informacija i njihove transformacije u novo znanje. Pristupanje informacijama iz različitih izvora (tiskanih i digitalnih) i njihova obrada temelj je za razvoj ostalih vrsta pismenosti (informacijske, jezične, računalne, matematičke, prirodoslovne, medijske i druge)</a:t>
            </a:r>
          </a:p>
        </p:txBody>
      </p:sp>
    </p:spTree>
    <p:extLst>
      <p:ext uri="{BB962C8B-B14F-4D97-AF65-F5344CB8AC3E}">
        <p14:creationId xmlns:p14="http://schemas.microsoft.com/office/powerpoint/2010/main" val="209526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408" y="2492896"/>
            <a:ext cx="10519772" cy="4824536"/>
          </a:xfrm>
        </p:spPr>
        <p:txBody>
          <a:bodyPr/>
          <a:lstStyle/>
          <a:p>
            <a:pPr marL="0" indent="0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495533" y="476672"/>
            <a:ext cx="9871700" cy="93610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457063" rtl="0" eaLnBrk="1" latinLnBrk="0" hangingPunct="1">
              <a:spcBef>
                <a:spcPct val="0"/>
              </a:spcBef>
              <a:buNone/>
              <a:defRPr sz="3599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hr-HR" altLang="sr-Latn-RS" sz="319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Kurikulumi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predmeta (i </a:t>
            </a:r>
            <a:r>
              <a:rPr lang="hr-HR" altLang="sr-Latn-RS" sz="3199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međupredmetnih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tema) i školska knjižnica – 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razred</a:t>
            </a:r>
            <a:endParaRPr lang="hr-HR" altLang="sr-Latn-R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/>
          </p:nvPr>
        </p:nvGraphicFramePr>
        <p:xfrm>
          <a:off x="623392" y="1484784"/>
          <a:ext cx="11305256" cy="507238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3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Odgojno-obrazovni</a:t>
                      </a:r>
                      <a:r>
                        <a:rPr lang="hr-HR" baseline="0" dirty="0" smtClean="0"/>
                        <a:t> ishod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Razrada ishoda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Sadržaji za realizaciju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B.3.3.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čita prema vlastitome interesu te razlikuje vrste knjiga za djecu.</a:t>
                      </a:r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razvija čitateljske navike kontinuiranim čitanjem i motivacijom za čitanjem različitih žanrova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izrađuje popis pročitanih knjiga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objašnjava razloge vlastitoga izbora knjiga za čitanje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preporučuje ostalim učenicima knjige koje je pročitao i koje su mu bile zanimljive</a:t>
                      </a:r>
                    </a:p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sudjeluje u radionicama za poticanje čitanja u školskoj knjižnici</a:t>
                      </a:r>
                      <a:endParaRPr lang="hr-HR" sz="1200" b="1" dirty="0" smtClean="0"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C.3.1.</a:t>
                      </a:r>
                    </a:p>
                    <a:p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pronalazi podatke koristeći se različitim izvorima primjerenima dobi učenika.</a:t>
                      </a:r>
                      <a:endParaRPr lang="hr-H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prepoznaje različite izvore informacija: digitalni udžbenici, tekstovi u zabavno-obrazovnim časopisima i knjigama za djecu te na obrazovnim mrežnim stranicama</a:t>
                      </a:r>
                    </a:p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pronalazi i kombinira podatke iz različitih izvora primjerenih dobi</a:t>
                      </a:r>
                    </a:p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izdvaja važne podatke iz teksta i razvrstava ih prema uputi, te prenosi tekst u druge oblike ili medije</a:t>
                      </a:r>
                      <a:endParaRPr lang="hr-HR" sz="1200" b="1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C.3.2.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razlikuje tiskane publikacije primjerene dobi i interesima.</a:t>
                      </a:r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razlikuje knjige, udžbenike, časopise, plakate, strip, brošure, reklamne letke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čita stripove i razlikuje ih od ostalih tiskanih medijskih tekstova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stvara kroz igru vlastite uratke potaknute određenim medijskim sadržajem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kulturni sadržaji: kazališne predstave za djecu, likovne izložbe, izložbe u muzejima primjerene uzrastu i interesima učenika, susreti s književnicima i ilustratorima u školi ili narodnim (gradskim, mjesnim) knjižnicama, dječji književni, filmski, obrazovni, tradicijski festivali, kulturni projekti namijenjeni djeci, hrvatska kulturna i prirodna baština na svjetskoj razini (spomenici pod zaštitom UNESCO-a i nematerijalna svjetska baština u Hrvatskoj – narodni običaji i </a:t>
                      </a:r>
                      <a:r>
                        <a:rPr lang="hr-HR" sz="1200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uratci</a:t>
                      </a: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).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34999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408" y="2492896"/>
            <a:ext cx="10519772" cy="4824536"/>
          </a:xfrm>
        </p:spPr>
        <p:txBody>
          <a:bodyPr/>
          <a:lstStyle/>
          <a:p>
            <a:pPr marL="0" indent="0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495533" y="476672"/>
            <a:ext cx="9871700" cy="93610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063" rtl="0" eaLnBrk="1" latinLnBrk="0" hangingPunct="1">
              <a:spcBef>
                <a:spcPct val="0"/>
              </a:spcBef>
              <a:buNone/>
              <a:defRPr sz="3599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Kurikulumi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predmeta (i </a:t>
            </a: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međupredmetnih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tema) i školska knjižnica – 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razred</a:t>
            </a:r>
            <a:endParaRPr lang="hr-HR" altLang="sr-Latn-R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/>
          </p:nvPr>
        </p:nvGraphicFramePr>
        <p:xfrm>
          <a:off x="623392" y="1484784"/>
          <a:ext cx="11305256" cy="4699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531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37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Odgojno-obrazovni</a:t>
                      </a:r>
                      <a:r>
                        <a:rPr lang="hr-HR" baseline="0" dirty="0" smtClean="0"/>
                        <a:t> ishod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Razrada ishoda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Sadržaji za realizaciju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A.4.5.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oblikuje tekst primjenjujući znanja o imenicama, glagolima i pridjevima uvažavajući gramatička i pravopisna pravila</a:t>
                      </a:r>
                      <a:endParaRPr lang="hr-HR" sz="14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funkcionalno primjenjuje jezična znanja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B.4.3.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čita književne tekstove prema vlastitome interesu i obrazlaže svoj izbor</a:t>
                      </a:r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razlikuje dječje rječnike, enciklopedije i leksikon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izabire tekstove prema interesu sa šireg popisa predloženih književnih tekstova za čitanje i sa popisa novijih izdanja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C.4.1.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izdvaja važne podatke koristeći se različitim izvorima primjerenima dobi</a:t>
                      </a:r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prepoznaje moguće izvore podataka i informacija: stručnjaci ili drugi pojedinci, školske ili narodne/gradske knjižnice, </a:t>
                      </a:r>
                      <a:r>
                        <a:rPr lang="hr-HR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internet</a:t>
                      </a:r>
                      <a:endParaRPr lang="hr-HR" sz="1200" b="1" kern="1200" dirty="0" smtClean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dolazi do podataka kombinirajući različite izvore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upotrebljava podatke u različite svrhe: proširuje sadržaje učenja, priprema se za pisanje i govorenje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C.4.2.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razlikuje elektroničke medije primjerene dobi i interesima učenika.</a:t>
                      </a:r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pristupa društvenim mrežama uz vođenje i usmjeravanje te pretražuje mrežne portale za djecu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zamjećuje sličnosti i razlike između književnoga djela, kazališne predstave ili filma nastalih prema književnome djelu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kazališne predstave za djecu, likovne izložbe, izložbe u muzejima primjerene uzrastu i interesima učenika, susreti s književnicima i ilustratorima u školi ili narodnim (gradskim, mjesnim) knjižnicama, dječji književni, filmski, obrazovni, tradicijski festivali, kulturni projekti namijenjeni djeci.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5242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408" y="2492896"/>
            <a:ext cx="10519772" cy="4824536"/>
          </a:xfrm>
        </p:spPr>
        <p:txBody>
          <a:bodyPr/>
          <a:lstStyle/>
          <a:p>
            <a:pPr marL="0" indent="0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486496" y="188640"/>
            <a:ext cx="9871700" cy="93610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063" rtl="0" eaLnBrk="1" latinLnBrk="0" hangingPunct="1">
              <a:spcBef>
                <a:spcPct val="0"/>
              </a:spcBef>
              <a:buNone/>
              <a:defRPr sz="3599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defRPr/>
            </a:pP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Kurikulumi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predmeta (i </a:t>
            </a: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međupredmetnih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tema) i školska knjižnica – 5. razred</a:t>
            </a:r>
            <a:endParaRPr lang="hr-HR" altLang="sr-Latn-R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/>
          </p:nvPr>
        </p:nvGraphicFramePr>
        <p:xfrm>
          <a:off x="623392" y="1484784"/>
          <a:ext cx="11305256" cy="5247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Odgojno-obrazovni</a:t>
                      </a:r>
                      <a:r>
                        <a:rPr lang="hr-HR" baseline="0" dirty="0" smtClean="0"/>
                        <a:t> ishod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Razrada ishoda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Sadržaji za realizaciju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A.5.3.</a:t>
                      </a:r>
                    </a:p>
                    <a:p>
                      <a:r>
                        <a:rPr lang="hr-HR" sz="14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čita tekst, izdvaja ključne riječi i objašnjava značenje teksta.</a:t>
                      </a:r>
                      <a:endParaRPr lang="hr-HR" sz="1400" b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izdvaja ključne riječi i piše kratke bilješke</a:t>
                      </a:r>
                    </a:p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služi se sadržajem i kazalom pojmova u traženju informacija</a:t>
                      </a:r>
                    </a:p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ovladava osnovnim tehnikama pretraživanja  </a:t>
                      </a:r>
                      <a:r>
                        <a:rPr lang="hr-HR" sz="1200" b="1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interneta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 knjižničnih kataloga</a:t>
                      </a:r>
                      <a:endParaRPr lang="hr-HR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A.5.4.</a:t>
                      </a:r>
                    </a:p>
                    <a:p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piše tekstove trodijelne strukture u skladu s temom.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utvrđuje temu: čita i istražuje o temi u različitim izvorima, povezuje temu sa stečenim znanjem i iskustvom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provjerava točnost informacija</a:t>
                      </a:r>
                    </a:p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točno citira i navodi ime autora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služi se pravopisom radi poštivanja pravopisne norme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Izvori informacija: stručnjaci ili drugi pojedinci, školske ili narodne/gradske knjižnice, </a:t>
                      </a:r>
                      <a:r>
                        <a:rPr lang="hr-HR" sz="1200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internet</a:t>
                      </a:r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.</a:t>
                      </a:r>
                      <a:endParaRPr lang="hr-HR" sz="12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B.5.4.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se stvaralački izražava prema vlastitome interesu potaknut različitim iskustvima i doživljajima književnoga teksta.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063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poštuje tuđe intelektualno vlasništvo</a:t>
                      </a:r>
                    </a:p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OŠ HJ C.5.1.</a:t>
                      </a:r>
                      <a:r>
                        <a:rPr lang="hr-HR" sz="1400" b="1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Učenik razlikuje tiskane medijske tekstove i izdvaja tekstove / sadržaje koji promiču pozitivne vrijednosti.</a:t>
                      </a:r>
                    </a:p>
                    <a:p>
                      <a:pPr algn="ctr"/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razlikuje tiskane medijske tekstove prema učestalosti izlaženja: dnevne novine, tjedne, mjesečne i godišnje časopise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uočava uporabu i organizaciju pojedinih sadržajnih i grafičkih elemenata u različitim tiskanim medijskim tekstovima radi prenošenja poruke</a:t>
                      </a:r>
                    </a:p>
                    <a:p>
                      <a:r>
                        <a:rPr lang="hr-HR" sz="12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 prepoznaje kako se grafičkim elementima (naslov, nadnaslov, podnaslov, fotografija/ilustracija, okvir) </a:t>
                      </a:r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oblikuje značenje medijske poruke i stvara željeni učinak na primatelja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58899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408" y="2492896"/>
            <a:ext cx="10519772" cy="4824536"/>
          </a:xfrm>
        </p:spPr>
        <p:txBody>
          <a:bodyPr/>
          <a:lstStyle/>
          <a:p>
            <a:pPr marL="0" indent="0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463580" y="116632"/>
            <a:ext cx="9871700" cy="93610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rmAutofit lnSpcReduction="10000"/>
          </a:bodyPr>
          <a:lstStyle>
            <a:lvl1pPr algn="l" defTabSz="457063" rtl="0" eaLnBrk="1" latinLnBrk="0" hangingPunct="1">
              <a:spcBef>
                <a:spcPct val="0"/>
              </a:spcBef>
              <a:buNone/>
              <a:defRPr sz="3599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>
              <a:defRPr/>
            </a:pP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Kurikulumi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(predmeta) </a:t>
            </a: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međupredmetnih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tema i školska knjižnica – 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4. </a:t>
            </a:r>
            <a:r>
              <a:rPr lang="hr-HR" altLang="sr-Latn-RS" sz="3199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 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razred - </a:t>
            </a:r>
            <a:r>
              <a:rPr lang="hr-HR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UČITI </a:t>
            </a:r>
            <a:r>
              <a:rPr lang="hr-HR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KAKO UČITI (</a:t>
            </a:r>
            <a:r>
              <a:rPr lang="hr-HR" sz="26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uku</a:t>
            </a:r>
            <a:r>
              <a:rPr lang="hr-HR" sz="26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defRPr/>
            </a:pPr>
            <a:endParaRPr lang="hr-HR" altLang="sr-Latn-R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/>
          </p:nvPr>
        </p:nvGraphicFramePr>
        <p:xfrm>
          <a:off x="479376" y="1124744"/>
          <a:ext cx="11449272" cy="5491493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25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4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9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316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Odgojno-obrazovni</a:t>
                      </a:r>
                      <a:r>
                        <a:rPr lang="hr-HR" baseline="0" dirty="0" smtClean="0"/>
                        <a:t> ishod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Razrada ishoda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Sadržaji  i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Prijedlog tema</a:t>
                      </a:r>
                      <a:endParaRPr lang="hr-H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1413">
                <a:tc>
                  <a:txBody>
                    <a:bodyPr/>
                    <a:lstStyle/>
                    <a:p>
                      <a:r>
                        <a:rPr lang="hr-HR" sz="1400" b="1" kern="1200" dirty="0" err="1" smtClean="0">
                          <a:solidFill>
                            <a:srgbClr val="00B0F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uku</a:t>
                      </a:r>
                      <a:r>
                        <a:rPr lang="hr-HR" sz="1400" b="1" kern="1200" dirty="0" smtClean="0">
                          <a:solidFill>
                            <a:srgbClr val="00B0F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A.2.1.</a:t>
                      </a:r>
                    </a:p>
                    <a:p>
                      <a:r>
                        <a:rPr lang="hr-HR" sz="1400" b="0" kern="1200" baseline="0" dirty="0" smtClean="0">
                          <a:solidFill>
                            <a:srgbClr val="00B0F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4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Upravljanje  informacijama</a:t>
                      </a:r>
                      <a:endParaRPr lang="hr-HR" sz="1400" kern="1200" dirty="0" smtClean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Uz podršku učitelja ili samostalno traži nove informacije iz različitih izvora i uspješno ih primjenjuje pri rješavanju problema.</a:t>
                      </a:r>
                      <a:endParaRPr lang="hr-HR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Uz podršku učitelja ili samostalno:</a:t>
                      </a:r>
                    </a:p>
                    <a:p>
                      <a:pPr lvl="0"/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određuje koje su mu informacije potrebne i planira kako doći do njih</a:t>
                      </a:r>
                    </a:p>
                    <a:p>
                      <a:pPr lvl="0"/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pretražuje izvore dostupne u školi i okolini</a:t>
                      </a:r>
                    </a:p>
                    <a:p>
                      <a:pPr lvl="0"/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vrednuje i uspoređuje pronađene informacije s obzirom na zahtjeve zadatka/problema</a:t>
                      </a:r>
                    </a:p>
                    <a:p>
                      <a:pPr lvl="0"/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odabire relevantne informacije, bilježi ih i organizira te primjenjuje u zadatcima učenja</a:t>
                      </a:r>
                    </a:p>
                    <a:p>
                      <a:pPr lvl="0"/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objašnjava zašto je odabrao određenu informaciju</a:t>
                      </a:r>
                    </a:p>
                    <a:p>
                      <a:pPr lvl="0"/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prepoznaje vjerodostojne izvore informacija</a:t>
                      </a:r>
                    </a:p>
                    <a:p>
                      <a:r>
                        <a:rPr lang="hr-HR" sz="1200" b="1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- oblikuje jednostavnije prezentacije znanja uz navođenje izvora.</a:t>
                      </a:r>
                      <a:endParaRPr lang="hr-HR" sz="12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Integracijom s ostalim područjima i MPT</a:t>
                      </a:r>
                      <a:r>
                        <a:rPr lang="hr-HR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(posebice s IKT-om) svakodnevno u redovitoj nastavi. Očekivanje se uz redovitu nastavu može ostvarivati i projektnom nastavom, u</a:t>
                      </a:r>
                      <a:r>
                        <a:rPr lang="hr-HR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izvannastavnim i </a:t>
                      </a:r>
                      <a:r>
                        <a:rPr lang="hr-HR" sz="1200" b="0" kern="1200" dirty="0" err="1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izvanučioničkim</a:t>
                      </a:r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aktivnostima, u suradnji sa školskim knjižničarom i drugim ustanovama u okružju.</a:t>
                      </a:r>
                    </a:p>
                    <a:p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Preporuča se napraviti usporedbu i istaknuti važne elemente primarne građe (referentna građa, časopisi) u tiskanom i elektroničkom obliku.</a:t>
                      </a:r>
                    </a:p>
                    <a:p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Korištenje građom i pretraživanje građe primijeniti u različitim predmetima i sadržajima.</a:t>
                      </a:r>
                    </a:p>
                    <a:p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Korištenje jednostavnijim metodama rada na tekstu (traženje objašnjenja nepoznatih riječi,</a:t>
                      </a:r>
                      <a:r>
                        <a:rPr lang="hr-HR" sz="12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izdvajanje ključnih riječi…).</a:t>
                      </a:r>
                    </a:p>
                    <a:p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Vrednovanje izvora informacija.</a:t>
                      </a:r>
                    </a:p>
                    <a:p>
                      <a:r>
                        <a:rPr lang="hr-HR" sz="1200" b="0" kern="120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Planiranje rada u skupinama / pojedinačnog rada u knjižnici pri rješavanju određenih zadataka.</a:t>
                      </a:r>
                    </a:p>
                    <a:p>
                      <a:pPr lvl="0"/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1. Tema : Izvori informacija u školskoj knjižnici (tradicionalni i </a:t>
                      </a:r>
                      <a:r>
                        <a:rPr lang="hr-HR" sz="1400" b="1" kern="1200" dirty="0" err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online</a:t>
                      </a:r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izvori)</a:t>
                      </a:r>
                      <a:r>
                        <a:rPr lang="hr-HR" sz="1400" b="0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:</a:t>
                      </a:r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Dječje enciklopedije</a:t>
                      </a:r>
                      <a:endParaRPr lang="hr-HR" sz="14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2. Tema: Uporaba rječnika i pravopisa</a:t>
                      </a:r>
                      <a:endParaRPr lang="hr-HR" sz="14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4. Tema: Mediji – prenositelji informacija</a:t>
                      </a:r>
                      <a:endParaRPr lang="hr-HR" sz="14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hr-HR" sz="1400" b="1" kern="1200" dirty="0" smtClean="0">
                          <a:solidFill>
                            <a:srgbClr val="00B0F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5. Tema: Popularno-znanstveni časopisi – izvori informacija</a:t>
                      </a:r>
                      <a:endParaRPr lang="hr-HR" sz="1400" kern="1200" dirty="0" smtClean="0">
                        <a:solidFill>
                          <a:srgbClr val="00B0F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6. Tema: Knjižnični katalozi – izvori </a:t>
                      </a:r>
                      <a:r>
                        <a:rPr lang="hr-HR" sz="1400" b="1" kern="1200" dirty="0" err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informacijia</a:t>
                      </a:r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(školska i narodna knjižnica)</a:t>
                      </a:r>
                      <a:endParaRPr lang="hr-HR" sz="14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7. Tema: Autorstvo i navođenje izvora (knjige i časopisi)</a:t>
                      </a:r>
                      <a:endParaRPr lang="hr-HR" sz="14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lvl="0"/>
                      <a:r>
                        <a:rPr lang="hr-HR" sz="14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8. Tema: Vrednovanje izvora informacija</a:t>
                      </a:r>
                      <a:endParaRPr lang="hr-HR" sz="14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hr-HR" sz="1200" b="0" kern="1200" dirty="0" smtClean="0">
                        <a:solidFill>
                          <a:schemeClr val="dk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endParaRPr lang="hr-HR" sz="1200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8316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67408" y="2492896"/>
            <a:ext cx="10519772" cy="4824536"/>
          </a:xfrm>
        </p:spPr>
        <p:txBody>
          <a:bodyPr/>
          <a:lstStyle/>
          <a:p>
            <a:pPr marL="0" indent="0">
              <a:buNone/>
            </a:pPr>
            <a:endParaRPr lang="hr-HR" dirty="0" smtClean="0">
              <a:latin typeface="Arial" pitchFamily="34" charset="0"/>
              <a:cs typeface="Arial" pitchFamily="34" charset="0"/>
            </a:endParaRPr>
          </a:p>
          <a:p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Naslov 1"/>
          <p:cNvSpPr txBox="1">
            <a:spLocks/>
          </p:cNvSpPr>
          <p:nvPr/>
        </p:nvSpPr>
        <p:spPr>
          <a:xfrm>
            <a:off x="1463580" y="116632"/>
            <a:ext cx="9871700" cy="936104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t">
            <a:normAutofit/>
          </a:bodyPr>
          <a:lstStyle>
            <a:lvl1pPr algn="l" defTabSz="457063" rtl="0" eaLnBrk="1" latinLnBrk="0" hangingPunct="1">
              <a:spcBef>
                <a:spcPct val="0"/>
              </a:spcBef>
              <a:buNone/>
              <a:defRPr sz="3599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lvl="0">
              <a:defRPr/>
            </a:pP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Kurikulumi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(predmeta) </a:t>
            </a:r>
            <a:r>
              <a:rPr lang="hr-HR" altLang="sr-Latn-RS" sz="2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međupredmetnih</a:t>
            </a:r>
            <a:r>
              <a:rPr lang="hr-HR" altLang="sr-Latn-RS" sz="2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tema i školska knjižnica – </a:t>
            </a:r>
            <a:r>
              <a:rPr lang="hr-HR" altLang="sr-Latn-R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hr-HR" altLang="sr-Latn-R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4. i </a:t>
            </a:r>
            <a:r>
              <a:rPr lang="hr-HR" altLang="sr-Latn-R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hr-HR" altLang="sr-Latn-R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razred - </a:t>
            </a:r>
            <a:r>
              <a:rPr lang="hr-HR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UČITI </a:t>
            </a:r>
            <a:r>
              <a:rPr lang="hr-HR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KAKO UČITI (</a:t>
            </a:r>
            <a:r>
              <a:rPr lang="hr-HR" sz="24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uku</a:t>
            </a:r>
            <a:r>
              <a:rPr lang="hr-HR" sz="24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defRPr/>
            </a:pPr>
            <a:endParaRPr lang="hr-HR" altLang="sr-Latn-RS" sz="2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/>
          </p:nvPr>
        </p:nvGraphicFramePr>
        <p:xfrm>
          <a:off x="479376" y="1124744"/>
          <a:ext cx="11449272" cy="437513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6253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46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79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61492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Odgojno-obrazovni</a:t>
                      </a:r>
                      <a:r>
                        <a:rPr lang="hr-HR" baseline="0" dirty="0" smtClean="0"/>
                        <a:t> ishod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Razrada ishoda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Sadržaji  i </a:t>
                      </a:r>
                      <a:r>
                        <a:rPr lang="hr-HR" dirty="0" smtClean="0">
                          <a:solidFill>
                            <a:srgbClr val="FF0000"/>
                          </a:solidFill>
                        </a:rPr>
                        <a:t>Prijedlog tema</a:t>
                      </a:r>
                      <a:endParaRPr lang="hr-HR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66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15" dirty="0" err="1">
                          <a:solidFill>
                            <a:srgbClr val="00B0F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uku</a:t>
                      </a:r>
                      <a:r>
                        <a:rPr lang="hr-HR" sz="1400" b="1" spc="100" dirty="0">
                          <a:solidFill>
                            <a:srgbClr val="00B0F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hr-HR" sz="1400" b="1" spc="35" dirty="0">
                          <a:solidFill>
                            <a:srgbClr val="00B0F0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A.2.3.</a:t>
                      </a:r>
                      <a:endParaRPr lang="hr-HR" sz="1400" dirty="0">
                        <a:solidFill>
                          <a:srgbClr val="00B0F0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35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Kreativno mišljenje</a:t>
                      </a:r>
                      <a:endParaRPr lang="hr-HR" sz="14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spc="35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Učenik se koristi kreativnošću za oblikovanje svojih ideja i pristupa rješavanju problema.</a:t>
                      </a:r>
                      <a:endParaRPr lang="hr-H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8000"/>
                        </a:lnSpc>
                        <a:spcBef>
                          <a:spcPts val="670"/>
                        </a:spcBef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Uspoređuje i povezuje različite ideje (poznate i nove, svoje i tuđe). Istražuje različite strategije i pristupe u novim situacijama.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Izražava svoje ideje na različite načine.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Počinje iskazivati autonomiju u kreativnom procesu i sve je manje pod utjecajem drugih.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Uz podršku učitelja može osmisliti i organizirati jednostavan projekt (kreativan proces + kreativan proizvod).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Očekivanje se može ostvariti u svakom predmetu, svakodnevno, određenim sadržajima i aktivnostima, tijekom redovite nastave, ali i izvannastavnim, </a:t>
                      </a:r>
                      <a:r>
                        <a:rPr lang="hr-HR" sz="12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izvanučioničkim</a:t>
                      </a: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aktivnostima u suradnji sa školskim knjižničarom i drugim ustanovama, a osobito je pogodno za </a:t>
                      </a: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projektni pristup te integraciju različitih tema / područja učenja</a:t>
                      </a: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 Mogućnost korištenja različitim računalnim programima, igrama i aplikacijama koje potiču kreativni proces</a:t>
                      </a:r>
                      <a:r>
                        <a:rPr lang="hr-HR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</a:p>
                    <a:p>
                      <a:pPr marL="0" marR="0" lvl="0" indent="0" algn="l" defTabSz="45706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b="1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45706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9. Tema: Prikaz</a:t>
                      </a:r>
                      <a:r>
                        <a:rPr lang="hr-HR" sz="1200" b="1" kern="1200" baseline="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teme/projekta računalnim alatima</a:t>
                      </a:r>
                      <a:endParaRPr lang="hr-HR" sz="12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4276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spc="-15" dirty="0" err="1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uku</a:t>
                      </a:r>
                      <a:r>
                        <a:rPr lang="hr-HR" sz="1400" b="1" spc="225" dirty="0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hr-HR" sz="1400" b="1" spc="30" dirty="0" smtClean="0">
                          <a:solidFill>
                            <a:srgbClr val="008DB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A.2.4.</a:t>
                      </a:r>
                      <a:r>
                        <a:rPr lang="hr-HR" sz="1400" b="0" spc="0" baseline="0" dirty="0" smtClean="0">
                          <a:solidFill>
                            <a:schemeClr val="dk1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Kritičko </a:t>
                      </a:r>
                      <a:r>
                        <a:rPr lang="hr-HR" sz="14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mišljenje</a:t>
                      </a:r>
                      <a:endParaRPr lang="hr-HR" sz="14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Učenik razlikuje činjenice od mišljenja i sposoban je usporediti različite ideje.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1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/>
                      </a:r>
                      <a:br>
                        <a:rPr lang="hr-HR" sz="11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</a:br>
                      <a:endParaRPr lang="hr-HR" sz="11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Može artikulirati i obrazložiti svoje mišljenje u kratkim crtama.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Na osnovnoj razini može usporediti svoju perspektivu i perspektivu drugih (utvrditi zajedničke ideje, odrediti razlikovne elemente).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Uz pomoć učitelja analizira i procjenjuje važnost i točnost informacija, međusobno ih povezuje i procjenjuje njihov utjecaj na svoje i tuđe mišljenje.</a:t>
                      </a:r>
                      <a:endParaRPr lang="hr-HR" sz="12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Očekivanje se može ostvariti u svakom predmetu, svakodnevno, određenim sadržajima i aktivnostima, tijekom redovite nastave, ali i projektnom nastavom, izvannastavnim, </a:t>
                      </a:r>
                      <a:r>
                        <a:rPr lang="hr-HR" sz="1200" dirty="0" err="1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izvanučioničkim</a:t>
                      </a: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aktivnostima, u suradnji sa školskim knjižničarom i drugim ustanovama. Korištenje situacijama iz svakodnevnog života (u razredu, školi, okružju).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Aktivnosti koje potiču uspoređivanje, vrednovanje svojih i tuđih radova/rezultata (crteži, sastavci, ideje…) i </a:t>
                      </a:r>
                      <a:r>
                        <a:rPr lang="hr-HR" sz="1200" b="1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objašnjavanje svojih stavova</a:t>
                      </a:r>
                      <a:r>
                        <a:rPr lang="hr-HR" sz="1200" dirty="0" smtClean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.</a:t>
                      </a:r>
                    </a:p>
                    <a:p>
                      <a:pPr marL="0" marR="0" lvl="0" indent="0" algn="l" defTabSz="457063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10. Tema: </a:t>
                      </a:r>
                      <a:r>
                        <a:rPr lang="hr-HR" sz="1200" b="1" kern="1200" dirty="0" err="1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Samovrednovanje</a:t>
                      </a:r>
                      <a:r>
                        <a:rPr lang="hr-HR" sz="1200" b="1" kern="1200" dirty="0" smtClean="0"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 vršnjačko vrednovanje samostalnih istraživačkih radova</a:t>
                      </a:r>
                      <a:endParaRPr lang="hr-HR" sz="1200" kern="1200" dirty="0" smtClean="0">
                        <a:solidFill>
                          <a:srgbClr val="FF0000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264256"/>
      </p:ext>
    </p:extLst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72</TotalTime>
  <Words>2604</Words>
  <Application>Microsoft Office PowerPoint</Application>
  <PresentationFormat>Široki zaslon</PresentationFormat>
  <Paragraphs>218</Paragraphs>
  <Slides>10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Pramen</vt:lpstr>
      <vt:lpstr>Školska knjižnica u kurikulumu Kurikulumi predmeta i međupredmetnih tema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Školska knjižnica u kurikulumu Kurikulumi predmeta i međupredmetnih tema</dc:title>
  <dc:creator>Korisnik</dc:creator>
  <cp:lastModifiedBy>Korisnik</cp:lastModifiedBy>
  <cp:revision>2</cp:revision>
  <dcterms:created xsi:type="dcterms:W3CDTF">2023-01-11T09:21:04Z</dcterms:created>
  <dcterms:modified xsi:type="dcterms:W3CDTF">2023-01-11T10:33:59Z</dcterms:modified>
</cp:coreProperties>
</file>