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9" r:id="rId1"/>
  </p:sldMasterIdLst>
  <p:notesMasterIdLst>
    <p:notesMasterId r:id="rId49"/>
  </p:notesMasterIdLst>
  <p:handoutMasterIdLst>
    <p:handoutMasterId r:id="rId50"/>
  </p:handoutMasterIdLst>
  <p:sldIdLst>
    <p:sldId id="273" r:id="rId2"/>
    <p:sldId id="341" r:id="rId3"/>
    <p:sldId id="354" r:id="rId4"/>
    <p:sldId id="309" r:id="rId5"/>
    <p:sldId id="338" r:id="rId6"/>
    <p:sldId id="344" r:id="rId7"/>
    <p:sldId id="342" r:id="rId8"/>
    <p:sldId id="281" r:id="rId9"/>
    <p:sldId id="343" r:id="rId10"/>
    <p:sldId id="346" r:id="rId11"/>
    <p:sldId id="348" r:id="rId12"/>
    <p:sldId id="349" r:id="rId13"/>
    <p:sldId id="350" r:id="rId14"/>
    <p:sldId id="351" r:id="rId15"/>
    <p:sldId id="352" r:id="rId16"/>
    <p:sldId id="293" r:id="rId17"/>
    <p:sldId id="294" r:id="rId18"/>
    <p:sldId id="359" r:id="rId19"/>
    <p:sldId id="296" r:id="rId20"/>
    <p:sldId id="297" r:id="rId21"/>
    <p:sldId id="302" r:id="rId22"/>
    <p:sldId id="300" r:id="rId23"/>
    <p:sldId id="360" r:id="rId24"/>
    <p:sldId id="361" r:id="rId25"/>
    <p:sldId id="362" r:id="rId26"/>
    <p:sldId id="363" r:id="rId27"/>
    <p:sldId id="364" r:id="rId28"/>
    <p:sldId id="365" r:id="rId29"/>
    <p:sldId id="366" r:id="rId30"/>
    <p:sldId id="313" r:id="rId31"/>
    <p:sldId id="315" r:id="rId32"/>
    <p:sldId id="316" r:id="rId33"/>
    <p:sldId id="317" r:id="rId34"/>
    <p:sldId id="318" r:id="rId35"/>
    <p:sldId id="320" r:id="rId36"/>
    <p:sldId id="325" r:id="rId37"/>
    <p:sldId id="322" r:id="rId38"/>
    <p:sldId id="323" r:id="rId39"/>
    <p:sldId id="324" r:id="rId40"/>
    <p:sldId id="353" r:id="rId41"/>
    <p:sldId id="355" r:id="rId42"/>
    <p:sldId id="358" r:id="rId43"/>
    <p:sldId id="356" r:id="rId44"/>
    <p:sldId id="339" r:id="rId45"/>
    <p:sldId id="331" r:id="rId46"/>
    <p:sldId id="337" r:id="rId47"/>
    <p:sldId id="332" r:id="rId4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guide id="6" pos="10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howGuides="1">
      <p:cViewPr varScale="1">
        <p:scale>
          <a:sx n="83" d="100"/>
          <a:sy n="83" d="100"/>
        </p:scale>
        <p:origin x="686" y="67"/>
      </p:cViewPr>
      <p:guideLst>
        <p:guide orient="horz" pos="2160"/>
        <p:guide pos="3839"/>
        <p:guide pos="1007"/>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1/10/2023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1/10/2023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2"/>
                </a:solidFill>
                <a:effectLst/>
                <a:latin typeface="+mn-lt"/>
                <a:ea typeface="+mn-ea"/>
                <a:cs typeface="+mn-cs"/>
              </a:rPr>
              <a:t>1.  KOORDINACIJA - povremeni, neplanirani susreti školskoga knjižničara i učitelja (dogovor vezan uz izbor nekih knjižničnih resursa ili izbor djela za cjelovito čitanje, te provođenje određenih aktivnosti za učenike) - najniži stupanj uključenosti.</a:t>
            </a:r>
          </a:p>
          <a:p>
            <a:r>
              <a:rPr lang="hr-HR" sz="1200" kern="1200" dirty="0" smtClean="0">
                <a:solidFill>
                  <a:schemeClr val="tx2"/>
                </a:solidFill>
                <a:effectLst/>
                <a:latin typeface="+mn-lt"/>
                <a:ea typeface="+mn-ea"/>
                <a:cs typeface="+mn-cs"/>
              </a:rPr>
              <a:t>2. SURADNJA - više se planira, ali tako da učitelj planira svoje sadržaje, a knjižničar svoje i svatko ostaje unutar svoga područja - srednji stupanj uključenosti.</a:t>
            </a:r>
          </a:p>
          <a:p>
            <a:r>
              <a:rPr lang="hr-HR" sz="1200" kern="1200" dirty="0" smtClean="0">
                <a:solidFill>
                  <a:schemeClr val="tx2"/>
                </a:solidFill>
                <a:effectLst/>
                <a:latin typeface="+mn-lt"/>
                <a:ea typeface="+mn-ea"/>
                <a:cs typeface="+mn-cs"/>
              </a:rPr>
              <a:t>3. INTEGRIRANO-ZAJEDNIČKO POUČAVANJE - knjižničar i učitelj zajednički planiraju poučavanje jer znanja i vještine vezane uz poučavanje informacijske i knjižnične pismenosti služe za bolje razumijevanje sadržaja određenoga predmeta. Zajedničko poučavanje sastoji se u integraciji dvaju područja: predmetnoga i područja informacijske pismenosti.</a:t>
            </a:r>
          </a:p>
          <a:p>
            <a:r>
              <a:rPr lang="hr-HR" sz="1200" kern="1200" dirty="0" smtClean="0">
                <a:solidFill>
                  <a:schemeClr val="tx2"/>
                </a:solidFill>
                <a:effectLst/>
                <a:latin typeface="+mn-lt"/>
                <a:ea typeface="+mn-ea"/>
                <a:cs typeface="+mn-cs"/>
              </a:rPr>
              <a:t>4. INTEGRIRANI KURIKULUM - najviši je stupanj uključenosti školskoga knjižničara jer on predlaže određene aktivnosti kojima integrira sadržaje informacijske pismenosti u određene predmete i nastavu u cjelini. Knjižničar omogućuje horizontalno i vertikalno povezivanje nastavnih sadržaja koji se poučavaju. Horizontalno povezivanje: povezivanje sadržaja različitih predmeta koji se poučavaju na određenom stupnju, a vertikalno - povezivanje sadržaja na različitim stupnjevima obrazovanja.</a:t>
            </a:r>
            <a:endParaRPr lang="hr-HR" sz="1200" kern="1200" dirty="0">
              <a:solidFill>
                <a:schemeClr val="tx2"/>
              </a:solidFill>
              <a:effectLst/>
              <a:latin typeface="+mn-lt"/>
              <a:ea typeface="+mn-ea"/>
              <a:cs typeface="+mn-cs"/>
            </a:endParaRPr>
          </a:p>
        </p:txBody>
      </p:sp>
      <p:sp>
        <p:nvSpPr>
          <p:cNvPr id="4" name="Rezervirano mjesto broja slajda 3"/>
          <p:cNvSpPr>
            <a:spLocks noGrp="1"/>
          </p:cNvSpPr>
          <p:nvPr>
            <p:ph type="sldNum" sz="quarter" idx="10"/>
          </p:nvPr>
        </p:nvSpPr>
        <p:spPr/>
        <p:txBody>
          <a:bodyPr/>
          <a:lstStyle/>
          <a:p>
            <a:fld id="{841221E5-7225-48EB-A4EE-420E7BFCF705}" type="slidenum">
              <a:rPr lang="en-US" smtClean="0"/>
              <a:pPr/>
              <a:t>3</a:t>
            </a:fld>
            <a:endParaRPr lang="en-US"/>
          </a:p>
        </p:txBody>
      </p:sp>
    </p:spTree>
    <p:extLst>
      <p:ext uri="{BB962C8B-B14F-4D97-AF65-F5344CB8AC3E}">
        <p14:creationId xmlns:p14="http://schemas.microsoft.com/office/powerpoint/2010/main" val="319750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2"/>
                </a:solidFill>
                <a:effectLst/>
                <a:latin typeface="+mn-lt"/>
                <a:ea typeface="+mn-ea"/>
                <a:cs typeface="+mn-cs"/>
              </a:rPr>
              <a:t>Teme vezane uz knjižničnu pismenost: </a:t>
            </a:r>
          </a:p>
          <a:p>
            <a:r>
              <a:rPr lang="hr-HR" sz="1200" kern="1200" dirty="0" smtClean="0">
                <a:solidFill>
                  <a:schemeClr val="tx2"/>
                </a:solidFill>
                <a:effectLst/>
                <a:latin typeface="+mn-lt"/>
                <a:ea typeface="+mn-ea"/>
                <a:cs typeface="+mn-cs"/>
              </a:rPr>
              <a:t>- autorsko pravo i citiranje izvora</a:t>
            </a:r>
          </a:p>
          <a:p>
            <a:r>
              <a:rPr lang="hr-HR" sz="1200" kern="1200" dirty="0" smtClean="0">
                <a:solidFill>
                  <a:schemeClr val="tx2"/>
                </a:solidFill>
                <a:effectLst/>
                <a:latin typeface="+mn-lt"/>
                <a:ea typeface="+mn-ea"/>
                <a:cs typeface="+mn-cs"/>
              </a:rPr>
              <a:t>- autorske licence, zaštita autorskih prava, kako ispravno koristiti materijale s interneta</a:t>
            </a:r>
          </a:p>
          <a:p>
            <a:r>
              <a:rPr lang="hr-HR" sz="1200" kern="1200" dirty="0" smtClean="0">
                <a:solidFill>
                  <a:schemeClr val="tx2"/>
                </a:solidFill>
                <a:effectLst/>
                <a:latin typeface="+mn-lt"/>
                <a:ea typeface="+mn-ea"/>
                <a:cs typeface="+mn-cs"/>
              </a:rPr>
              <a:t>- mreža i korisni mrežni izvori (za pojedine nastavne predmete, referentna građa)</a:t>
            </a:r>
          </a:p>
          <a:p>
            <a:r>
              <a:rPr lang="hr-HR" sz="1200" kern="1200" dirty="0" smtClean="0">
                <a:solidFill>
                  <a:schemeClr val="tx2"/>
                </a:solidFill>
                <a:effectLst/>
                <a:latin typeface="+mn-lt"/>
                <a:ea typeface="+mn-ea"/>
                <a:cs typeface="+mn-cs"/>
              </a:rPr>
              <a:t> - mrežni katalozi školske i ostalih knjižnica, usluge pojedinih vrsta knjižnica</a:t>
            </a:r>
          </a:p>
          <a:p>
            <a:r>
              <a:rPr lang="hr-HR" sz="1200" kern="1200" dirty="0" smtClean="0">
                <a:solidFill>
                  <a:schemeClr val="tx2"/>
                </a:solidFill>
                <a:effectLst/>
                <a:latin typeface="+mn-lt"/>
                <a:ea typeface="+mn-ea"/>
                <a:cs typeface="+mn-cs"/>
              </a:rPr>
              <a:t>- lažne vijesti, sigurnost u mrežnom okruženju</a:t>
            </a:r>
          </a:p>
          <a:p>
            <a:endParaRPr lang="hr-HR" dirty="0"/>
          </a:p>
        </p:txBody>
      </p:sp>
      <p:sp>
        <p:nvSpPr>
          <p:cNvPr id="4" name="Rezervirano mjesto broja slajda 3"/>
          <p:cNvSpPr>
            <a:spLocks noGrp="1"/>
          </p:cNvSpPr>
          <p:nvPr>
            <p:ph type="sldNum" sz="quarter" idx="10"/>
          </p:nvPr>
        </p:nvSpPr>
        <p:spPr/>
        <p:txBody>
          <a:bodyPr/>
          <a:lstStyle/>
          <a:p>
            <a:fld id="{841221E5-7225-48EB-A4EE-420E7BFCF705}" type="slidenum">
              <a:rPr lang="en-US" smtClean="0"/>
              <a:pPr/>
              <a:t>11</a:t>
            </a:fld>
            <a:endParaRPr lang="en-US"/>
          </a:p>
        </p:txBody>
      </p:sp>
    </p:spTree>
    <p:extLst>
      <p:ext uri="{BB962C8B-B14F-4D97-AF65-F5344CB8AC3E}">
        <p14:creationId xmlns:p14="http://schemas.microsoft.com/office/powerpoint/2010/main" val="169223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defRPr/>
            </a:pPr>
            <a:r>
              <a:rPr lang="hr-HR" dirty="0" smtClean="0"/>
              <a:t>U planiranje se kreće od ishoda. Na početku</a:t>
            </a:r>
            <a:r>
              <a:rPr lang="hr-HR" baseline="0" dirty="0" smtClean="0"/>
              <a:t> je važno</a:t>
            </a:r>
            <a:r>
              <a:rPr lang="hr-HR" b="1" baseline="0" dirty="0" smtClean="0"/>
              <a:t> </a:t>
            </a:r>
            <a:r>
              <a:rPr lang="hr-HR" b="1" dirty="0" smtClean="0"/>
              <a:t>vrednovanje planirati zajedno s planiranjem ishoda.</a:t>
            </a:r>
            <a:r>
              <a:rPr lang="hr-HR" dirty="0" smtClean="0"/>
              <a:t> Na temelju toga se biraju </a:t>
            </a:r>
            <a:r>
              <a:rPr lang="hr-HR" b="1" dirty="0" smtClean="0"/>
              <a:t>aktivnosti</a:t>
            </a:r>
            <a:r>
              <a:rPr lang="hr-HR" dirty="0" smtClean="0"/>
              <a:t> i </a:t>
            </a:r>
            <a:r>
              <a:rPr lang="hr-HR" b="1" dirty="0" smtClean="0"/>
              <a:t>strategije</a:t>
            </a:r>
            <a:r>
              <a:rPr lang="hr-HR" dirty="0" smtClean="0"/>
              <a:t>,</a:t>
            </a:r>
            <a:r>
              <a:rPr lang="hr-HR" baseline="0" dirty="0" smtClean="0"/>
              <a:t> a</a:t>
            </a:r>
            <a:r>
              <a:rPr lang="hr-HR" dirty="0" smtClean="0"/>
              <a:t> potom se ide u provedbu</a:t>
            </a:r>
            <a:r>
              <a:rPr lang="hr-HR" baseline="0" dirty="0" smtClean="0"/>
              <a:t> poučavanja. Ne treba zaboraviti da su njegov neodvojiv dio</a:t>
            </a:r>
            <a:r>
              <a:rPr lang="hr-HR" dirty="0" smtClean="0"/>
              <a:t> svi pristupi vrednovanja.</a:t>
            </a:r>
            <a:r>
              <a:rPr lang="hr-HR" baseline="0" dirty="0" smtClean="0"/>
              <a:t> </a:t>
            </a:r>
            <a:endParaRPr lang="hr-HR" dirty="0" smtClean="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smtClean="0"/>
              <a:t>ISHODI: </a:t>
            </a:r>
            <a:r>
              <a:rPr kumimoji="0" lang="hr-HR" sz="1200" b="0" i="0" u="none" strike="noStrike" kern="1200" cap="none" spc="0" normalizeH="0" baseline="0" noProof="0" dirty="0" smtClean="0">
                <a:ln>
                  <a:noFill/>
                </a:ln>
                <a:effectLst/>
                <a:uLnTx/>
                <a:uFillTx/>
                <a:latin typeface="+mn-lt"/>
                <a:ea typeface="+mn-ea"/>
                <a:cs typeface="+mn-cs"/>
              </a:rPr>
              <a:t>što nastojimo postići, definiranje ishoda. </a:t>
            </a:r>
            <a:r>
              <a:rPr lang="hr-HR" sz="1200" dirty="0" smtClean="0">
                <a:latin typeface="Segoe UI"/>
                <a:cs typeface="Segoe UI"/>
              </a:rPr>
              <a:t>PLANIRANJE</a:t>
            </a:r>
            <a:r>
              <a:rPr lang="hr-HR" sz="1000" dirty="0" smtClean="0"/>
              <a:t> </a:t>
            </a:r>
            <a:r>
              <a:rPr lang="hr-HR" sz="1200" dirty="0" smtClean="0">
                <a:latin typeface="Segoe UI"/>
                <a:cs typeface="Segoe UI"/>
              </a:rPr>
              <a:t>VREDNOVANJA:</a:t>
            </a:r>
            <a:r>
              <a:rPr lang="hr-HR" sz="1200" baseline="0" dirty="0" smtClean="0">
                <a:latin typeface="Segoe UI"/>
                <a:cs typeface="Segoe UI"/>
              </a:rPr>
              <a:t> </a:t>
            </a:r>
            <a:r>
              <a:rPr kumimoji="0" lang="hr-HR" sz="1200" b="0" i="0" u="none" strike="noStrike" kern="1200" cap="none" spc="0" normalizeH="0" baseline="0" noProof="0" dirty="0" smtClean="0">
                <a:ln>
                  <a:noFill/>
                </a:ln>
                <a:effectLst/>
                <a:uLnTx/>
                <a:uFillTx/>
                <a:latin typeface="+mn-lt"/>
                <a:ea typeface="+mn-ea"/>
                <a:cs typeface="+mn-cs"/>
              </a:rPr>
              <a:t>kako provjeriti ostvarenost ishoda, objektivna mjerenja</a:t>
            </a:r>
            <a:r>
              <a:rPr kumimoji="0" lang="hr-HR" sz="1200" b="0" i="0" u="none" strike="noStrike" kern="1200" cap="none" spc="0" normalizeH="0" baseline="0" noProof="0" dirty="0" smtClean="0">
                <a:ln>
                  <a:noFill/>
                </a:ln>
                <a:effectLst/>
                <a:uLnTx/>
                <a:uFillTx/>
                <a:latin typeface="+mn-lt"/>
                <a:ea typeface="+mn-ea"/>
                <a:cs typeface="Calibri"/>
              </a:rPr>
              <a:t>. </a:t>
            </a:r>
            <a:r>
              <a:rPr lang="hr-HR" sz="1200" dirty="0" smtClean="0">
                <a:latin typeface="Segoe UI"/>
                <a:cs typeface="Segoe UI"/>
              </a:rPr>
              <a:t>METODE I STRATEGIJE:</a:t>
            </a:r>
            <a:r>
              <a:rPr lang="hr-HR" sz="1200" baseline="0" dirty="0" smtClean="0">
                <a:latin typeface="Segoe UI"/>
                <a:cs typeface="Segoe UI"/>
              </a:rPr>
              <a:t> </a:t>
            </a:r>
            <a:r>
              <a:rPr kumimoji="0" lang="hr-HR" sz="1200" b="0" i="0" u="none" strike="noStrike" kern="1200" cap="none" spc="0" normalizeH="0" baseline="0" noProof="0" dirty="0" smtClean="0">
                <a:ln>
                  <a:noFill/>
                </a:ln>
                <a:effectLst/>
                <a:uLnTx/>
                <a:uFillTx/>
                <a:latin typeface="+mn-lt"/>
                <a:ea typeface="+mn-ea"/>
                <a:cs typeface="+mn-cs"/>
              </a:rPr>
              <a:t>planiranje tehnika aktivnog učenja i strategije</a:t>
            </a:r>
            <a:r>
              <a:rPr kumimoji="0" lang="hr-HR" sz="1200" b="0" i="0" u="none" strike="noStrike" kern="1200" cap="none" spc="0" normalizeH="0" baseline="0" noProof="0" dirty="0" smtClean="0">
                <a:ln>
                  <a:noFill/>
                </a:ln>
                <a:effectLst/>
                <a:uLnTx/>
                <a:uFillTx/>
                <a:latin typeface="+mn-lt"/>
                <a:ea typeface="+mn-ea"/>
                <a:cs typeface="Calibri"/>
              </a:rPr>
              <a:t>. </a:t>
            </a:r>
            <a:r>
              <a:rPr lang="hr-HR" sz="1200" dirty="0" smtClean="0">
                <a:latin typeface="Segoe UI"/>
                <a:cs typeface="Segoe UI"/>
              </a:rPr>
              <a:t>SADRŽAJI I AKTIVNOSTI:</a:t>
            </a:r>
            <a:r>
              <a:rPr lang="hr-HR" sz="1200" baseline="0" dirty="0" smtClean="0">
                <a:latin typeface="Segoe UI"/>
                <a:cs typeface="Segoe UI"/>
              </a:rPr>
              <a:t> </a:t>
            </a:r>
            <a:r>
              <a:rPr kumimoji="0" lang="hr-HR" sz="1200" b="0" i="0" u="none" strike="noStrike" kern="1200" cap="none" spc="0" normalizeH="0" baseline="0" noProof="0" dirty="0" smtClean="0">
                <a:ln>
                  <a:noFill/>
                </a:ln>
                <a:effectLst/>
                <a:uLnTx/>
                <a:uFillTx/>
                <a:latin typeface="+mn-lt"/>
                <a:ea typeface="+mn-ea"/>
                <a:cs typeface="+mn-cs"/>
              </a:rPr>
              <a:t>nužni za ostvarivanje ishoda i  postizanje cilja</a:t>
            </a:r>
            <a:r>
              <a:rPr kumimoji="0" lang="hr-HR" sz="1200" b="0" i="0" u="none" strike="noStrike" kern="1200" cap="none" spc="0" normalizeH="0" baseline="0" noProof="0" dirty="0" smtClean="0">
                <a:ln>
                  <a:noFill/>
                </a:ln>
                <a:effectLst/>
                <a:uLnTx/>
                <a:uFillTx/>
                <a:latin typeface="+mn-lt"/>
                <a:ea typeface="+mn-ea"/>
                <a:cs typeface="Calibri"/>
              </a:rPr>
              <a:t>. </a:t>
            </a:r>
            <a:r>
              <a:rPr lang="hr-HR" sz="1200" dirty="0" smtClean="0">
                <a:latin typeface="Segoe UI"/>
                <a:cs typeface="Segoe UI"/>
              </a:rPr>
              <a:t>PROVEDBA</a:t>
            </a:r>
            <a:r>
              <a:rPr lang="hr-HR" sz="1000" dirty="0" smtClean="0"/>
              <a:t> </a:t>
            </a:r>
            <a:r>
              <a:rPr lang="hr-HR" sz="1200" dirty="0" smtClean="0">
                <a:latin typeface="Segoe UI"/>
                <a:cs typeface="Segoe UI"/>
              </a:rPr>
              <a:t>NASTAVE:</a:t>
            </a:r>
            <a:r>
              <a:rPr lang="hr-HR" sz="1200" baseline="0" dirty="0" smtClean="0">
                <a:latin typeface="Segoe UI"/>
                <a:cs typeface="Segoe UI"/>
              </a:rPr>
              <a:t> p</a:t>
            </a:r>
            <a:r>
              <a:rPr kumimoji="0" lang="hr-HR" sz="1200" b="0" i="0" u="none" strike="noStrike" kern="1200" cap="none" spc="0" normalizeH="0" baseline="0" noProof="0" dirty="0" err="1" smtClean="0">
                <a:ln>
                  <a:noFill/>
                </a:ln>
                <a:effectLst/>
                <a:uLnTx/>
                <a:uFillTx/>
                <a:latin typeface="+mn-lt"/>
                <a:ea typeface="+mn-ea"/>
                <a:cs typeface="+mn-cs"/>
              </a:rPr>
              <a:t>oučavanje</a:t>
            </a:r>
            <a:r>
              <a:rPr kumimoji="0" lang="hr-HR" sz="1200" b="0" i="0" u="none" strike="noStrike" kern="1200" cap="none" spc="0" normalizeH="0" baseline="0" noProof="0" dirty="0" smtClean="0">
                <a:ln>
                  <a:noFill/>
                </a:ln>
                <a:effectLst/>
                <a:uLnTx/>
                <a:uFillTx/>
                <a:latin typeface="+mn-lt"/>
                <a:ea typeface="+mn-ea"/>
                <a:cs typeface="+mn-cs"/>
              </a:rPr>
              <a:t> i učenje, izvedba planirane nastave</a:t>
            </a:r>
            <a:r>
              <a:rPr kumimoji="0" lang="hr-HR" sz="1200" b="0" i="0" u="none" strike="noStrike" kern="1200" cap="none" spc="0" normalizeH="0" baseline="0" noProof="0" dirty="0" smtClean="0">
                <a:ln>
                  <a:noFill/>
                </a:ln>
                <a:effectLst/>
                <a:uLnTx/>
                <a:uFillTx/>
                <a:latin typeface="+mn-lt"/>
                <a:ea typeface="+mn-ea"/>
                <a:cs typeface="Calibri"/>
              </a:rPr>
              <a:t>. </a:t>
            </a:r>
            <a:r>
              <a:rPr lang="hr-HR" sz="1200" dirty="0" smtClean="0">
                <a:latin typeface="Segoe UI"/>
                <a:cs typeface="Segoe UI"/>
              </a:rPr>
              <a:t>REFLEKSIJA</a:t>
            </a:r>
            <a:r>
              <a:rPr lang="hr-HR" sz="1000" dirty="0" smtClean="0"/>
              <a:t> </a:t>
            </a:r>
            <a:r>
              <a:rPr lang="hr-HR" sz="1200" dirty="0" smtClean="0">
                <a:latin typeface="Segoe UI"/>
                <a:cs typeface="Segoe UI"/>
              </a:rPr>
              <a:t>POUČAVANJA:</a:t>
            </a:r>
            <a:r>
              <a:rPr lang="hr-HR" sz="1200" baseline="0" dirty="0" smtClean="0">
                <a:latin typeface="Segoe UI"/>
                <a:cs typeface="Segoe UI"/>
              </a:rPr>
              <a:t> o</a:t>
            </a:r>
            <a:r>
              <a:rPr kumimoji="0" lang="hr-HR" sz="1200" b="0" i="0" u="none" strike="noStrike" kern="1200" cap="none" spc="0" normalizeH="0" baseline="0" noProof="0" dirty="0" err="1" smtClean="0">
                <a:ln>
                  <a:noFill/>
                </a:ln>
                <a:effectLst/>
                <a:uLnTx/>
                <a:uFillTx/>
                <a:latin typeface="+mn-lt"/>
                <a:ea typeface="+mn-ea"/>
                <a:cs typeface="+mn-cs"/>
              </a:rPr>
              <a:t>svrt</a:t>
            </a:r>
            <a:r>
              <a:rPr kumimoji="0" lang="hr-HR" sz="1200" b="0" i="0" u="none" strike="noStrike" kern="1200" cap="none" spc="0" normalizeH="0" baseline="0" noProof="0" dirty="0" smtClean="0">
                <a:ln>
                  <a:noFill/>
                </a:ln>
                <a:effectLst/>
                <a:uLnTx/>
                <a:uFillTx/>
                <a:latin typeface="+mn-lt"/>
                <a:ea typeface="+mn-ea"/>
                <a:cs typeface="+mn-cs"/>
              </a:rPr>
              <a:t> na provedene aktivnosti, provjera ostvarenosti ishoda, daljnje planiranje</a:t>
            </a:r>
            <a:endParaRPr kumimoji="0" lang="hr-H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smtClean="0">
                <a:ln>
                  <a:noFill/>
                </a:ln>
                <a:effectLst/>
                <a:uLnTx/>
                <a:uFillTx/>
                <a:latin typeface="+mn-lt"/>
                <a:ea typeface="+mn-ea"/>
                <a:cs typeface="+mn-cs"/>
              </a:rPr>
              <a:t>Važno je planirati vrednovanje zajedno s planiranjem poučavanja te je važno provjeravati onako kako smo poučavali.</a:t>
            </a:r>
            <a:endParaRPr lang="hr-HR" sz="1400" b="1" i="0" u="none" strike="noStrike" kern="1200" cap="none" spc="0" baseline="0" noProof="0" dirty="0" smtClean="0">
              <a:latin typeface="+mn-lt"/>
              <a:cs typeface="Calibri"/>
            </a:endParaRPr>
          </a:p>
          <a:p>
            <a:endParaRPr lang="hr-HR" dirty="0" smtClean="0"/>
          </a:p>
          <a:p>
            <a:endParaRPr lang="hr-HR" dirty="0"/>
          </a:p>
        </p:txBody>
      </p:sp>
      <p:sp>
        <p:nvSpPr>
          <p:cNvPr id="4" name="Rezervirano mjesto broja slajda 3"/>
          <p:cNvSpPr>
            <a:spLocks noGrp="1"/>
          </p:cNvSpPr>
          <p:nvPr>
            <p:ph type="sldNum" sz="quarter" idx="10"/>
          </p:nvPr>
        </p:nvSpPr>
        <p:spPr/>
        <p:txBody>
          <a:bodyPr/>
          <a:lstStyle/>
          <a:p>
            <a:fld id="{841221E5-7225-48EB-A4EE-420E7BFCF705}" type="slidenum">
              <a:rPr lang="en-US" smtClean="0"/>
              <a:pPr/>
              <a:t>14</a:t>
            </a:fld>
            <a:endParaRPr lang="en-US"/>
          </a:p>
        </p:txBody>
      </p:sp>
    </p:spTree>
    <p:extLst>
      <p:ext uri="{BB962C8B-B14F-4D97-AF65-F5344CB8AC3E}">
        <p14:creationId xmlns:p14="http://schemas.microsoft.com/office/powerpoint/2010/main" val="92310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355F27F-3D28-4FE8-B88F-FA3416500D6D}" type="slidenum">
              <a:rPr lang="hr-HR" smtClean="0"/>
              <a:t>18</a:t>
            </a:fld>
            <a:endParaRPr lang="hr-HR"/>
          </a:p>
        </p:txBody>
      </p:sp>
    </p:spTree>
    <p:extLst>
      <p:ext uri="{BB962C8B-B14F-4D97-AF65-F5344CB8AC3E}">
        <p14:creationId xmlns:p14="http://schemas.microsoft.com/office/powerpoint/2010/main" val="2506415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Vrednovanje, kao sastavni dio </a:t>
            </a:r>
            <a:r>
              <a:rPr lang="hr-HR" dirty="0" err="1" smtClean="0"/>
              <a:t>kurikulumskoga</a:t>
            </a:r>
            <a:r>
              <a:rPr lang="hr-HR" dirty="0" smtClean="0"/>
              <a:t> sustava, temelji se na načelima koja vrijede za sve razine i vrste odgoja i obrazovanja:</a:t>
            </a:r>
          </a:p>
          <a:p>
            <a:r>
              <a:rPr lang="hr-HR" dirty="0" smtClean="0"/>
              <a:t>- usmjereno je učenju i razvoju učenika</a:t>
            </a:r>
          </a:p>
          <a:p>
            <a:pPr marL="0" indent="0">
              <a:buFontTx/>
              <a:buNone/>
            </a:pPr>
            <a:r>
              <a:rPr lang="hr-HR" baseline="0" dirty="0" smtClean="0"/>
              <a:t>- u</a:t>
            </a:r>
            <a:r>
              <a:rPr lang="hr-HR" dirty="0" smtClean="0"/>
              <a:t>smjereno je procjenjivanju razine</a:t>
            </a:r>
            <a:r>
              <a:rPr lang="hr-HR" baseline="0" dirty="0" smtClean="0"/>
              <a:t> </a:t>
            </a:r>
            <a:r>
              <a:rPr lang="hr-HR" dirty="0" smtClean="0"/>
              <a:t>usvojenosti znanja i razvijenosti vještina</a:t>
            </a:r>
          </a:p>
          <a:p>
            <a:pPr marL="0" indent="0">
              <a:buFontTx/>
              <a:buNone/>
            </a:pPr>
            <a:r>
              <a:rPr lang="hr-HR" dirty="0" smtClean="0"/>
              <a:t>- transparentno je</a:t>
            </a:r>
            <a:r>
              <a:rPr lang="hr-HR" baseline="0" dirty="0" smtClean="0"/>
              <a:t> i pravedno.</a:t>
            </a:r>
            <a:endParaRPr lang="hr-HR" dirty="0" smtClean="0"/>
          </a:p>
        </p:txBody>
      </p:sp>
      <p:sp>
        <p:nvSpPr>
          <p:cNvPr id="4" name="Rezervirano mjesto broja slajda 3"/>
          <p:cNvSpPr>
            <a:spLocks noGrp="1"/>
          </p:cNvSpPr>
          <p:nvPr>
            <p:ph type="sldNum" sz="quarter" idx="10"/>
          </p:nvPr>
        </p:nvSpPr>
        <p:spPr/>
        <p:txBody>
          <a:bodyPr/>
          <a:lstStyle/>
          <a:p>
            <a:fld id="{F355F27F-3D28-4FE8-B88F-FA3416500D6D}" type="slidenum">
              <a:rPr lang="hr-HR" smtClean="0"/>
              <a:t>24</a:t>
            </a:fld>
            <a:endParaRPr lang="hr-HR"/>
          </a:p>
        </p:txBody>
      </p:sp>
    </p:spTree>
    <p:extLst>
      <p:ext uri="{BB962C8B-B14F-4D97-AF65-F5344CB8AC3E}">
        <p14:creationId xmlns:p14="http://schemas.microsoft.com/office/powerpoint/2010/main" val="1006725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355F27F-3D28-4FE8-B88F-FA3416500D6D}" type="slidenum">
              <a:rPr lang="hr-HR" smtClean="0"/>
              <a:t>25</a:t>
            </a:fld>
            <a:endParaRPr lang="hr-HR"/>
          </a:p>
        </p:txBody>
      </p:sp>
    </p:spTree>
    <p:extLst>
      <p:ext uri="{BB962C8B-B14F-4D97-AF65-F5344CB8AC3E}">
        <p14:creationId xmlns:p14="http://schemas.microsoft.com/office/powerpoint/2010/main" val="272045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b="0" i="0" kern="1200" dirty="0" smtClean="0">
                <a:solidFill>
                  <a:schemeClr val="tx1"/>
                </a:solidFill>
                <a:effectLst/>
                <a:latin typeface="+mn-lt"/>
                <a:ea typeface="+mn-ea"/>
                <a:cs typeface="+mn-cs"/>
              </a:rPr>
              <a:t>Vrednovanje za učenje proces je prikupljanja informacija o procesu učenja i poučavanja te interpretacija prikupljenih informacija. Odvija se tijekom učenja i poučavanja i </a:t>
            </a:r>
            <a:r>
              <a:rPr lang="hr-HR" sz="1200" b="1" i="0" kern="1200" dirty="0" smtClean="0">
                <a:solidFill>
                  <a:schemeClr val="tx1"/>
                </a:solidFill>
                <a:effectLst/>
                <a:latin typeface="+mn-lt"/>
                <a:ea typeface="+mn-ea"/>
                <a:cs typeface="+mn-cs"/>
              </a:rPr>
              <a:t>ne rezultira ocjenom.</a:t>
            </a:r>
            <a:r>
              <a:rPr lang="hr-HR" sz="1200" b="0" i="0" kern="1200" dirty="0" smtClean="0">
                <a:solidFill>
                  <a:schemeClr val="tx1"/>
                </a:solidFill>
                <a:effectLst/>
                <a:latin typeface="+mn-lt"/>
                <a:ea typeface="+mn-ea"/>
                <a:cs typeface="+mn-cs"/>
              </a:rPr>
              <a:t> Važno je provoditi vrednovanje za učenje jer ono </a:t>
            </a:r>
            <a:r>
              <a:rPr lang="hr-HR" sz="1200" b="1" i="0" kern="1200" dirty="0" smtClean="0">
                <a:solidFill>
                  <a:schemeClr val="tx1"/>
                </a:solidFill>
                <a:effectLst/>
                <a:latin typeface="+mn-lt"/>
                <a:ea typeface="+mn-ea"/>
                <a:cs typeface="+mn-cs"/>
              </a:rPr>
              <a:t>stavlja naglasak na sam proces učenja</a:t>
            </a:r>
            <a:r>
              <a:rPr lang="hr-HR" sz="1200" b="0" i="0" kern="1200" dirty="0" smtClean="0">
                <a:solidFill>
                  <a:schemeClr val="tx1"/>
                </a:solidFill>
                <a:effectLst/>
                <a:latin typeface="+mn-lt"/>
                <a:ea typeface="+mn-ea"/>
                <a:cs typeface="+mn-cs"/>
              </a:rPr>
              <a:t>, pomaže učenicima unaprijediti svoje učenje, a učiteljima svoje poučavanje.</a:t>
            </a:r>
          </a:p>
          <a:p>
            <a:r>
              <a:rPr lang="hr-HR" sz="1200" b="0" i="0" kern="1200" dirty="0" smtClean="0">
                <a:solidFill>
                  <a:schemeClr val="tx1"/>
                </a:solidFill>
                <a:effectLst/>
                <a:latin typeface="+mn-lt"/>
                <a:ea typeface="+mn-ea"/>
                <a:cs typeface="+mn-cs"/>
              </a:rPr>
              <a:t>Vrednovanje za učenje podrazumijeva </a:t>
            </a:r>
            <a:r>
              <a:rPr lang="hr-HR" sz="1200" b="1" i="0" kern="1200" dirty="0" smtClean="0">
                <a:solidFill>
                  <a:schemeClr val="tx1"/>
                </a:solidFill>
                <a:effectLst/>
                <a:latin typeface="+mn-lt"/>
                <a:ea typeface="+mn-ea"/>
                <a:cs typeface="+mn-cs"/>
              </a:rPr>
              <a:t>uključivanje povratne informacije tijekom procesa učenja i poučavanja</a:t>
            </a:r>
            <a:r>
              <a:rPr lang="hr-HR" sz="1200" b="0" i="0" kern="1200" dirty="0" smtClean="0">
                <a:solidFill>
                  <a:schemeClr val="tx1"/>
                </a:solidFill>
                <a:effectLst/>
                <a:latin typeface="+mn-lt"/>
                <a:ea typeface="+mn-ea"/>
                <a:cs typeface="+mn-cs"/>
              </a:rPr>
              <a:t> kojom će se usmjeriti učenike i potaknuti njihovo  napredovanje u učenju.</a:t>
            </a:r>
          </a:p>
          <a:p>
            <a:endParaRPr lang="hr-HR" dirty="0"/>
          </a:p>
        </p:txBody>
      </p:sp>
      <p:sp>
        <p:nvSpPr>
          <p:cNvPr id="4" name="Rezervirano mjesto broja slajda 3"/>
          <p:cNvSpPr>
            <a:spLocks noGrp="1"/>
          </p:cNvSpPr>
          <p:nvPr>
            <p:ph type="sldNum" sz="quarter" idx="10"/>
          </p:nvPr>
        </p:nvSpPr>
        <p:spPr/>
        <p:txBody>
          <a:bodyPr/>
          <a:lstStyle/>
          <a:p>
            <a:fld id="{F355F27F-3D28-4FE8-B88F-FA3416500D6D}" type="slidenum">
              <a:rPr lang="hr-HR" smtClean="0"/>
              <a:t>26</a:t>
            </a:fld>
            <a:endParaRPr lang="hr-HR"/>
          </a:p>
        </p:txBody>
      </p:sp>
    </p:spTree>
    <p:extLst>
      <p:ext uri="{BB962C8B-B14F-4D97-AF65-F5344CB8AC3E}">
        <p14:creationId xmlns:p14="http://schemas.microsoft.com/office/powerpoint/2010/main" val="398315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b="0" i="0" kern="1200" dirty="0" smtClean="0">
                <a:solidFill>
                  <a:schemeClr val="tx1"/>
                </a:solidFill>
                <a:effectLst/>
                <a:latin typeface="+mn-lt"/>
                <a:ea typeface="+mn-ea"/>
                <a:cs typeface="+mn-cs"/>
              </a:rPr>
              <a:t>Tijekom procesa vrednovanja kao učenja učenici </a:t>
            </a:r>
            <a:r>
              <a:rPr lang="hr-HR" sz="1200" b="0" i="0" kern="1200" dirty="0" err="1" smtClean="0">
                <a:solidFill>
                  <a:schemeClr val="tx1"/>
                </a:solidFill>
                <a:effectLst/>
                <a:latin typeface="+mn-lt"/>
                <a:ea typeface="+mn-ea"/>
                <a:cs typeface="+mn-cs"/>
              </a:rPr>
              <a:t>samovrednovanjem</a:t>
            </a:r>
            <a:r>
              <a:rPr lang="hr-HR" sz="1200" b="0" i="0" kern="1200" dirty="0" smtClean="0">
                <a:solidFill>
                  <a:schemeClr val="tx1"/>
                </a:solidFill>
                <a:effectLst/>
                <a:latin typeface="+mn-lt"/>
                <a:ea typeface="+mn-ea"/>
                <a:cs typeface="+mn-cs"/>
              </a:rPr>
              <a:t>  i vršnjačkim vrednovanjem promišljaju o svojem učenju i tako uče. Aktivnim uključivanjem učenika u proces vrednovanja uz podršku učitelja potiče se</a:t>
            </a:r>
            <a:r>
              <a:rPr lang="hr-HR" sz="1200" b="1" i="0" kern="1200" dirty="0" smtClean="0">
                <a:solidFill>
                  <a:schemeClr val="tx1"/>
                </a:solidFill>
                <a:effectLst/>
                <a:latin typeface="+mn-lt"/>
                <a:ea typeface="+mn-ea"/>
                <a:cs typeface="+mn-cs"/>
              </a:rPr>
              <a:t> razvoj učenikova samostalnog i </a:t>
            </a:r>
            <a:r>
              <a:rPr lang="hr-HR" sz="1200" b="1" i="0" kern="1200" dirty="0" err="1" smtClean="0">
                <a:solidFill>
                  <a:schemeClr val="tx1"/>
                </a:solidFill>
                <a:effectLst/>
                <a:latin typeface="+mn-lt"/>
                <a:ea typeface="+mn-ea"/>
                <a:cs typeface="+mn-cs"/>
              </a:rPr>
              <a:t>samoreguliranog</a:t>
            </a:r>
            <a:r>
              <a:rPr lang="hr-HR" sz="1200" b="1" i="0" kern="1200" dirty="0" smtClean="0">
                <a:solidFill>
                  <a:schemeClr val="tx1"/>
                </a:solidFill>
                <a:effectLst/>
                <a:latin typeface="+mn-lt"/>
                <a:ea typeface="+mn-ea"/>
                <a:cs typeface="+mn-cs"/>
              </a:rPr>
              <a:t> pristupa učenju. </a:t>
            </a:r>
          </a:p>
          <a:p>
            <a:r>
              <a:rPr lang="hr-HR" sz="1200" b="1" i="0" kern="1200" dirty="0" smtClean="0">
                <a:solidFill>
                  <a:schemeClr val="tx1"/>
                </a:solidFill>
                <a:effectLst/>
                <a:latin typeface="+mn-lt"/>
                <a:ea typeface="+mn-ea"/>
                <a:cs typeface="+mn-cs"/>
              </a:rPr>
              <a:t>Pitanja na koja odgovara</a:t>
            </a:r>
            <a:r>
              <a:rPr lang="hr-HR" sz="1200" b="1" i="0" kern="1200" baseline="0" dirty="0" smtClean="0">
                <a:solidFill>
                  <a:schemeClr val="tx1"/>
                </a:solidFill>
                <a:effectLst/>
                <a:latin typeface="+mn-lt"/>
                <a:ea typeface="+mn-ea"/>
                <a:cs typeface="+mn-cs"/>
              </a:rPr>
              <a:t> Vrednovanje kao učenje: </a:t>
            </a:r>
            <a:r>
              <a:rPr lang="hr-HR" sz="1200" b="0" i="0" kern="1200" baseline="0" dirty="0" smtClean="0">
                <a:solidFill>
                  <a:schemeClr val="tx1"/>
                </a:solidFill>
                <a:effectLst/>
                <a:latin typeface="+mn-lt"/>
                <a:ea typeface="+mn-ea"/>
                <a:cs typeface="+mn-cs"/>
              </a:rPr>
              <a:t>Koji dio još uvijek ne znam objasniti? Kako ovo mogu napraviti drugačije? Tko mi može pomoći? Odakle mogu još više saznati?</a:t>
            </a:r>
            <a:endParaRPr lang="hr-HR" sz="1200" b="1" i="0" kern="1200" dirty="0" smtClean="0">
              <a:solidFill>
                <a:schemeClr val="tx1"/>
              </a:solidFill>
              <a:effectLst/>
              <a:latin typeface="+mn-lt"/>
              <a:ea typeface="+mn-ea"/>
              <a:cs typeface="+mn-cs"/>
            </a:endParaRPr>
          </a:p>
        </p:txBody>
      </p:sp>
      <p:sp>
        <p:nvSpPr>
          <p:cNvPr id="4" name="Rezervirano mjesto broja slajda 3"/>
          <p:cNvSpPr>
            <a:spLocks noGrp="1"/>
          </p:cNvSpPr>
          <p:nvPr>
            <p:ph type="sldNum" sz="quarter" idx="10"/>
          </p:nvPr>
        </p:nvSpPr>
        <p:spPr/>
        <p:txBody>
          <a:bodyPr/>
          <a:lstStyle/>
          <a:p>
            <a:fld id="{F355F27F-3D28-4FE8-B88F-FA3416500D6D}" type="slidenum">
              <a:rPr lang="hr-HR" smtClean="0"/>
              <a:t>27</a:t>
            </a:fld>
            <a:endParaRPr lang="hr-HR"/>
          </a:p>
        </p:txBody>
      </p:sp>
    </p:spTree>
    <p:extLst>
      <p:ext uri="{BB962C8B-B14F-4D97-AF65-F5344CB8AC3E}">
        <p14:creationId xmlns:p14="http://schemas.microsoft.com/office/powerpoint/2010/main" val="116491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Predavač na ceduljicama pripravnicima dijeli primjere vrednovanja za učenje i kao učenje koje oni trebaju .</a:t>
            </a:r>
          </a:p>
          <a:p>
            <a:r>
              <a:rPr lang="hr-HR" dirty="0"/>
              <a:t>Slijedi rasprava zašto nepravilno oblikovani ishodi nisu dobri.</a:t>
            </a:r>
          </a:p>
          <a:p>
            <a:endParaRPr lang="hr-HR" dirty="0"/>
          </a:p>
        </p:txBody>
      </p:sp>
      <p:sp>
        <p:nvSpPr>
          <p:cNvPr id="4" name="Rezervirano mjesto broja slajda 3"/>
          <p:cNvSpPr>
            <a:spLocks noGrp="1"/>
          </p:cNvSpPr>
          <p:nvPr>
            <p:ph type="sldNum" sz="quarter" idx="5"/>
          </p:nvPr>
        </p:nvSpPr>
        <p:spPr/>
        <p:txBody>
          <a:bodyPr/>
          <a:lstStyle/>
          <a:p>
            <a:fld id="{F355F27F-3D28-4FE8-B88F-FA3416500D6D}" type="slidenum">
              <a:rPr lang="hr-HR" smtClean="0"/>
              <a:t>29</a:t>
            </a:fld>
            <a:endParaRPr lang="hr-HR"/>
          </a:p>
        </p:txBody>
      </p:sp>
    </p:spTree>
    <p:extLst>
      <p:ext uri="{BB962C8B-B14F-4D97-AF65-F5344CB8AC3E}">
        <p14:creationId xmlns:p14="http://schemas.microsoft.com/office/powerpoint/2010/main" val="420623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2588539" y="2514601"/>
            <a:ext cx="8913077" cy="2262781"/>
          </a:xfrm>
        </p:spPr>
        <p:txBody>
          <a:bodyPr anchor="b">
            <a:normAutofit/>
          </a:bodyPr>
          <a:lstStyle>
            <a:lvl1pPr>
              <a:defRPr sz="5398"/>
            </a:lvl1pPr>
          </a:lstStyle>
          <a:p>
            <a:r>
              <a:rPr lang="hr-HR" smtClean="0"/>
              <a:t>Uredite stil naslova matrice</a:t>
            </a:r>
            <a:endParaRPr lang="en-US" dirty="0"/>
          </a:p>
        </p:txBody>
      </p:sp>
      <p:sp>
        <p:nvSpPr>
          <p:cNvPr id="3" name="Subtitle 2"/>
          <p:cNvSpPr>
            <a:spLocks noGrp="1"/>
          </p:cNvSpPr>
          <p:nvPr>
            <p:ph type="subTitle" idx="1"/>
          </p:nvPr>
        </p:nvSpPr>
        <p:spPr>
          <a:xfrm>
            <a:off x="2588539" y="4777380"/>
            <a:ext cx="8913077" cy="1126283"/>
          </a:xfrm>
        </p:spPr>
        <p:txBody>
          <a:bodyPr anchor="t"/>
          <a:lstStyle>
            <a:lvl1pPr marL="0" indent="0" algn="l">
              <a:buNone/>
              <a:defRPr>
                <a:solidFill>
                  <a:schemeClr val="tx1">
                    <a:lumMod val="65000"/>
                    <a:lumOff val="3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hr-HR" smtClean="0"/>
              <a:t>Kliknite da biste uredili stil podnaslova matrice</a:t>
            </a:r>
            <a:endParaRPr lang="en-US" dirty="0"/>
          </a:p>
        </p:txBody>
      </p:sp>
      <p:sp>
        <p:nvSpPr>
          <p:cNvPr id="4" name="Date Placeholder 3"/>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7" name="Freeform 6"/>
          <p:cNvSpPr/>
          <p:nvPr/>
        </p:nvSpPr>
        <p:spPr bwMode="auto">
          <a:xfrm>
            <a:off x="0" y="4323811"/>
            <a:ext cx="1744198"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674" y="4529541"/>
            <a:ext cx="779564"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8761427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2588538" y="609600"/>
            <a:ext cx="8913077" cy="3117040"/>
          </a:xfrm>
        </p:spPr>
        <p:txBody>
          <a:bodyPr anchor="ctr">
            <a:normAutofit/>
          </a:bodyPr>
          <a:lstStyle>
            <a:lvl1pPr algn="l">
              <a:defRPr sz="4799" b="0" cap="none"/>
            </a:lvl1pPr>
          </a:lstStyle>
          <a:p>
            <a:r>
              <a:rPr lang="hr-HR" smtClean="0"/>
              <a:t>Uredite stil naslova matrice</a:t>
            </a:r>
            <a:endParaRPr lang="en-US" dirty="0"/>
          </a:p>
        </p:txBody>
      </p:sp>
      <p:sp>
        <p:nvSpPr>
          <p:cNvPr id="3" name="Text Placeholder 2"/>
          <p:cNvSpPr>
            <a:spLocks noGrp="1"/>
          </p:cNvSpPr>
          <p:nvPr>
            <p:ph type="body" idx="1"/>
          </p:nvPr>
        </p:nvSpPr>
        <p:spPr>
          <a:xfrm>
            <a:off x="2588538" y="4354046"/>
            <a:ext cx="8913077" cy="1555864"/>
          </a:xfrm>
        </p:spPr>
        <p:txBody>
          <a:bodyPr anchor="ctr">
            <a:normAutofit/>
          </a:bodyPr>
          <a:lstStyle>
            <a:lvl1pPr marL="0" indent="0" algn="l">
              <a:buNone/>
              <a:defRPr sz="17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9"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1306468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2849207" y="609600"/>
            <a:ext cx="8391740" cy="2895600"/>
          </a:xfrm>
        </p:spPr>
        <p:txBody>
          <a:bodyPr anchor="ctr">
            <a:normAutofit/>
          </a:bodyPr>
          <a:lstStyle>
            <a:lvl1pPr algn="l">
              <a:defRPr sz="4799" b="0" cap="none"/>
            </a:lvl1pPr>
          </a:lstStyle>
          <a:p>
            <a:r>
              <a:rPr lang="hr-HR" smtClean="0"/>
              <a:t>Uredite stil naslova matrice</a:t>
            </a:r>
            <a:endParaRPr lang="en-US" dirty="0"/>
          </a:p>
        </p:txBody>
      </p:sp>
      <p:sp>
        <p:nvSpPr>
          <p:cNvPr id="13" name="Text Placeholder 9"/>
          <p:cNvSpPr>
            <a:spLocks noGrp="1"/>
          </p:cNvSpPr>
          <p:nvPr>
            <p:ph type="body" sz="quarter" idx="13"/>
          </p:nvPr>
        </p:nvSpPr>
        <p:spPr>
          <a:xfrm>
            <a:off x="3274159" y="3505200"/>
            <a:ext cx="7534591"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2588538" y="4354046"/>
            <a:ext cx="8913077" cy="1555864"/>
          </a:xfrm>
        </p:spPr>
        <p:txBody>
          <a:bodyPr anchor="ctr">
            <a:normAutofit/>
          </a:bodyPr>
          <a:lstStyle>
            <a:lvl1pPr marL="0" indent="0" algn="l">
              <a:buNone/>
              <a:defRPr sz="17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11"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7DC1BBB0-96F0-4077-A278-0F3FB5C104D3}" type="slidenum">
              <a:rPr lang="en-US" smtClean="0"/>
              <a:pPr/>
              <a:t>‹#›</a:t>
            </a:fld>
            <a:endParaRPr lang="en-US"/>
          </a:p>
        </p:txBody>
      </p:sp>
      <p:sp>
        <p:nvSpPr>
          <p:cNvPr id="14" name="TextBox 13"/>
          <p:cNvSpPr txBox="1"/>
          <p:nvPr/>
        </p:nvSpPr>
        <p:spPr>
          <a:xfrm>
            <a:off x="2467010" y="648005"/>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
        <p:nvSpPr>
          <p:cNvPr id="15" name="TextBox 14"/>
          <p:cNvSpPr txBox="1"/>
          <p:nvPr/>
        </p:nvSpPr>
        <p:spPr>
          <a:xfrm>
            <a:off x="11111958" y="2905306"/>
            <a:ext cx="609441" cy="584776"/>
          </a:xfrm>
          <a:prstGeom prst="rect">
            <a:avLst/>
          </a:prstGeom>
        </p:spPr>
        <p:txBody>
          <a:bodyPr vert="horz" lIns="91416" tIns="45708" rIns="91416" bIns="45708" rtlCol="0" anchor="ctr">
            <a:noAutofit/>
          </a:bodyPr>
          <a:lstStyle/>
          <a:p>
            <a:r>
              <a:rPr lang="en-US" sz="7998"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903016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2588539" y="2438401"/>
            <a:ext cx="8913078" cy="2724845"/>
          </a:xfrm>
        </p:spPr>
        <p:txBody>
          <a:bodyPr anchor="b">
            <a:normAutofit/>
          </a:bodyPr>
          <a:lstStyle>
            <a:lvl1pPr algn="l">
              <a:defRPr sz="4799" b="0"/>
            </a:lvl1pPr>
          </a:lstStyle>
          <a:p>
            <a:r>
              <a:rPr lang="hr-HR" smtClean="0"/>
              <a:t>Uredite stil naslova matrice</a:t>
            </a:r>
            <a:endParaRPr lang="en-US" dirty="0"/>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smtClean="0"/>
              <a:t>Uredite stilove teksta matrice</a:t>
            </a:r>
          </a:p>
        </p:txBody>
      </p:sp>
      <p:sp>
        <p:nvSpPr>
          <p:cNvPr id="5" name="Date Placeholder 4"/>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585764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12" name="Title 1"/>
          <p:cNvSpPr>
            <a:spLocks noGrp="1"/>
          </p:cNvSpPr>
          <p:nvPr>
            <p:ph type="title"/>
          </p:nvPr>
        </p:nvSpPr>
        <p:spPr>
          <a:xfrm>
            <a:off x="2849207" y="609600"/>
            <a:ext cx="8391740" cy="2895600"/>
          </a:xfrm>
        </p:spPr>
        <p:txBody>
          <a:bodyPr anchor="ctr">
            <a:normAutofit/>
          </a:bodyPr>
          <a:lstStyle>
            <a:lvl1pPr algn="l">
              <a:defRPr sz="4799" b="0" cap="none"/>
            </a:lvl1pPr>
          </a:lstStyle>
          <a:p>
            <a:r>
              <a:rPr lang="hr-HR" smtClean="0"/>
              <a:t>Uredite stil naslova matrice</a:t>
            </a:r>
            <a:endParaRPr lang="en-US" dirty="0"/>
          </a:p>
        </p:txBody>
      </p:sp>
      <p:sp>
        <p:nvSpPr>
          <p:cNvPr id="21" name="Text Placeholder 9"/>
          <p:cNvSpPr>
            <a:spLocks noGrp="1"/>
          </p:cNvSpPr>
          <p:nvPr>
            <p:ph type="body" sz="quarter" idx="13"/>
          </p:nvPr>
        </p:nvSpPr>
        <p:spPr>
          <a:xfrm>
            <a:off x="2588538" y="4343400"/>
            <a:ext cx="8913078" cy="838200"/>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hr-HR" smtClean="0"/>
              <a:t>Uredite stilove teksta matrice</a:t>
            </a:r>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smtClean="0"/>
              <a:t>Uredite stilove teksta matrice</a:t>
            </a:r>
          </a:p>
        </p:txBody>
      </p:sp>
      <p:sp>
        <p:nvSpPr>
          <p:cNvPr id="5" name="Date Placeholder 4"/>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11"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7DC1BBB0-96F0-4077-A278-0F3FB5C104D3}" type="slidenum">
              <a:rPr lang="en-US" smtClean="0"/>
              <a:pPr/>
              <a:t>‹#›</a:t>
            </a:fld>
            <a:endParaRPr lang="en-US"/>
          </a:p>
        </p:txBody>
      </p:sp>
      <p:sp>
        <p:nvSpPr>
          <p:cNvPr id="17" name="TextBox 16"/>
          <p:cNvSpPr txBox="1"/>
          <p:nvPr/>
        </p:nvSpPr>
        <p:spPr>
          <a:xfrm>
            <a:off x="2467010" y="648005"/>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
        <p:nvSpPr>
          <p:cNvPr id="18" name="TextBox 17"/>
          <p:cNvSpPr txBox="1"/>
          <p:nvPr/>
        </p:nvSpPr>
        <p:spPr>
          <a:xfrm>
            <a:off x="11111958" y="290530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85628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2588538" y="627407"/>
            <a:ext cx="8913077" cy="2880020"/>
          </a:xfrm>
        </p:spPr>
        <p:txBody>
          <a:bodyPr anchor="ctr">
            <a:normAutofit/>
          </a:bodyPr>
          <a:lstStyle>
            <a:lvl1pPr algn="l">
              <a:defRPr sz="4799" b="0"/>
            </a:lvl1pPr>
          </a:lstStyle>
          <a:p>
            <a:r>
              <a:rPr lang="hr-HR" smtClean="0"/>
              <a:t>Uredite stil naslova matrice</a:t>
            </a:r>
            <a:endParaRPr lang="en-US" dirty="0"/>
          </a:p>
        </p:txBody>
      </p:sp>
      <p:sp>
        <p:nvSpPr>
          <p:cNvPr id="21" name="Text Placeholder 9"/>
          <p:cNvSpPr>
            <a:spLocks noGrp="1"/>
          </p:cNvSpPr>
          <p:nvPr>
            <p:ph type="body" sz="quarter" idx="13"/>
          </p:nvPr>
        </p:nvSpPr>
        <p:spPr>
          <a:xfrm>
            <a:off x="2588538" y="4343400"/>
            <a:ext cx="8913078" cy="838200"/>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hr-HR" smtClean="0"/>
              <a:t>Uredite stilove teksta matrice</a:t>
            </a:r>
          </a:p>
        </p:txBody>
      </p:sp>
      <p:sp>
        <p:nvSpPr>
          <p:cNvPr id="4" name="Text Placeholder 3"/>
          <p:cNvSpPr>
            <a:spLocks noGrp="1"/>
          </p:cNvSpPr>
          <p:nvPr>
            <p:ph type="body" sz="half" idx="2"/>
          </p:nvPr>
        </p:nvSpPr>
        <p:spPr>
          <a:xfrm>
            <a:off x="2588539" y="5181600"/>
            <a:ext cx="8913078"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smtClean="0"/>
              <a:t>Uredite stilove teksta matrice</a:t>
            </a:r>
          </a:p>
        </p:txBody>
      </p:sp>
      <p:sp>
        <p:nvSpPr>
          <p:cNvPr id="5" name="Date Placeholder 4"/>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36975998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Vertical Text Placeholder 2"/>
          <p:cNvSpPr>
            <a:spLocks noGrp="1"/>
          </p:cNvSpPr>
          <p:nvPr>
            <p:ph type="body" orient="vert" idx="1"/>
          </p:nvPr>
        </p:nvSpPr>
        <p:spPr/>
        <p:txBody>
          <a:bodyPr vert="eaVert" ancho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06324165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2392" y="627406"/>
            <a:ext cx="2207026" cy="5283817"/>
          </a:xfrm>
        </p:spPr>
        <p:txBody>
          <a:bodyPr vert="eaVert" anchor="ctr"/>
          <a:lstStyle/>
          <a:p>
            <a:r>
              <a:rPr lang="hr-HR" smtClean="0"/>
              <a:t>Uredite stil naslova matrice</a:t>
            </a:r>
            <a:endParaRPr lang="en-US" dirty="0"/>
          </a:p>
        </p:txBody>
      </p:sp>
      <p:sp>
        <p:nvSpPr>
          <p:cNvPr id="3" name="Vertical Text Placeholder 2"/>
          <p:cNvSpPr>
            <a:spLocks noGrp="1"/>
          </p:cNvSpPr>
          <p:nvPr>
            <p:ph type="body" orient="vert" idx="1"/>
          </p:nvPr>
        </p:nvSpPr>
        <p:spPr>
          <a:xfrm>
            <a:off x="2588538" y="627406"/>
            <a:ext cx="6475313" cy="5283817"/>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82445922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9"/>
          <p:cNvSpPr>
            <a:spLocks noGrp="1"/>
          </p:cNvSpPr>
          <p:nvPr>
            <p:ph type="dt" sz="half" idx="10"/>
          </p:nvPr>
        </p:nvSpPr>
        <p:spPr/>
        <p:txBody>
          <a:bodyPr/>
          <a:lstStyle>
            <a:lvl1pPr>
              <a:defRPr/>
            </a:lvl1pPr>
          </a:lstStyle>
          <a:p>
            <a:pPr>
              <a:defRPr/>
            </a:pPr>
            <a:r>
              <a:rPr lang="hr-HR"/>
              <a:t>8. 2. 2013.</a:t>
            </a:r>
          </a:p>
        </p:txBody>
      </p:sp>
      <p:sp>
        <p:nvSpPr>
          <p:cNvPr id="4" name="Rezervirano mjesto podnožja 21"/>
          <p:cNvSpPr>
            <a:spLocks noGrp="1"/>
          </p:cNvSpPr>
          <p:nvPr>
            <p:ph type="ftr" sz="quarter" idx="11"/>
          </p:nvPr>
        </p:nvSpPr>
        <p:spPr/>
        <p:txBody>
          <a:bodyPr/>
          <a:lstStyle>
            <a:lvl1pPr>
              <a:defRPr/>
            </a:lvl1pPr>
          </a:lstStyle>
          <a:p>
            <a:pPr>
              <a:defRPr/>
            </a:pPr>
            <a:r>
              <a:rPr lang="hr-HR"/>
              <a:t>Seminar za pripravnike – knjižničari OŠ</a:t>
            </a:r>
          </a:p>
        </p:txBody>
      </p:sp>
      <p:sp>
        <p:nvSpPr>
          <p:cNvPr id="5" name="Rezervirano mjesto broja slajda 17"/>
          <p:cNvSpPr>
            <a:spLocks noGrp="1"/>
          </p:cNvSpPr>
          <p:nvPr>
            <p:ph type="sldNum" sz="quarter" idx="12"/>
          </p:nvPr>
        </p:nvSpPr>
        <p:spPr/>
        <p:txBody>
          <a:bodyPr/>
          <a:lstStyle>
            <a:lvl1pPr>
              <a:defRPr/>
            </a:lvl1pPr>
          </a:lstStyle>
          <a:p>
            <a:fld id="{7DDB46C4-BBA6-40E8-9863-187097025AC1}" type="slidenum">
              <a:rPr lang="hr-HR" altLang="sr-Latn-RS"/>
              <a:pPr/>
              <a:t>‹#›</a:t>
            </a:fld>
            <a:endParaRPr lang="hr-HR" altLang="sr-Latn-RS"/>
          </a:p>
        </p:txBody>
      </p:sp>
    </p:spTree>
    <p:extLst>
      <p:ext uri="{BB962C8B-B14F-4D97-AF65-F5344CB8AC3E}">
        <p14:creationId xmlns:p14="http://schemas.microsoft.com/office/powerpoint/2010/main" val="115409776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a:xfrm>
            <a:off x="2592250" y="624110"/>
            <a:ext cx="8909366" cy="1280890"/>
          </a:xfrm>
        </p:spPr>
        <p:txBody>
          <a:bodyPr/>
          <a:lstStyle/>
          <a:p>
            <a:r>
              <a:rPr lang="hr-HR" smtClean="0"/>
              <a:t>Uredite stil naslova matrice</a:t>
            </a:r>
            <a:endParaRPr lang="en-US" dirty="0"/>
          </a:p>
        </p:txBody>
      </p:sp>
      <p:sp>
        <p:nvSpPr>
          <p:cNvPr id="3" name="Content Placeholder 2"/>
          <p:cNvSpPr>
            <a:spLocks noGrp="1"/>
          </p:cNvSpPr>
          <p:nvPr>
            <p:ph idx="1"/>
          </p:nvPr>
        </p:nvSpPr>
        <p:spPr>
          <a:xfrm>
            <a:off x="2588538" y="2133600"/>
            <a:ext cx="8913078" cy="377762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8"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9051294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2588538" y="2058750"/>
            <a:ext cx="8913077" cy="1468800"/>
          </a:xfrm>
        </p:spPr>
        <p:txBody>
          <a:bodyPr anchor="b"/>
          <a:lstStyle>
            <a:lvl1pPr algn="l">
              <a:defRPr sz="3999" b="0" cap="none"/>
            </a:lvl1pPr>
          </a:lstStyle>
          <a:p>
            <a:r>
              <a:rPr lang="hr-HR" smtClean="0"/>
              <a:t>Uredite stil naslova matrice</a:t>
            </a:r>
            <a:endParaRPr lang="en-US" dirty="0"/>
          </a:p>
        </p:txBody>
      </p:sp>
      <p:sp>
        <p:nvSpPr>
          <p:cNvPr id="3" name="Text Placeholder 2"/>
          <p:cNvSpPr>
            <a:spLocks noGrp="1"/>
          </p:cNvSpPr>
          <p:nvPr>
            <p:ph type="body" idx="1"/>
          </p:nvPr>
        </p:nvSpPr>
        <p:spPr>
          <a:xfrm>
            <a:off x="2588538" y="3530129"/>
            <a:ext cx="8913077" cy="860400"/>
          </a:xfrm>
        </p:spPr>
        <p:txBody>
          <a:bodyPr anchor="t"/>
          <a:lstStyle>
            <a:lvl1pPr marL="0" indent="0" algn="l">
              <a:buNone/>
              <a:defRPr sz="19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9" name="Freeform 11"/>
          <p:cNvSpPr/>
          <p:nvPr/>
        </p:nvSpPr>
        <p:spPr bwMode="auto">
          <a:xfrm flipV="1">
            <a:off x="-4187" y="31781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674" y="3244140"/>
            <a:ext cx="779564"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41869836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2588538" y="2133600"/>
            <a:ext cx="4312741" cy="3777622"/>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7188874" y="2126222"/>
            <a:ext cx="4312741" cy="3777622"/>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10"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674" y="787783"/>
            <a:ext cx="779564"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0799167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hr-HR" smtClean="0"/>
              <a:t>Uredite stil naslova matrice</a:t>
            </a:r>
            <a:endParaRPr lang="en-US" dirty="0"/>
          </a:p>
        </p:txBody>
      </p:sp>
      <p:sp>
        <p:nvSpPr>
          <p:cNvPr id="3" name="Text Placeholder 2"/>
          <p:cNvSpPr>
            <a:spLocks noGrp="1"/>
          </p:cNvSpPr>
          <p:nvPr>
            <p:ph type="body" idx="1"/>
          </p:nvPr>
        </p:nvSpPr>
        <p:spPr>
          <a:xfrm>
            <a:off x="2938608" y="1972703"/>
            <a:ext cx="3991692"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2588538" y="2548966"/>
            <a:ext cx="4341762" cy="3354060"/>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7504674" y="1969475"/>
            <a:ext cx="3997960"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7165091" y="2545738"/>
            <a:ext cx="4337544" cy="3354060"/>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7" name="Date Placeholder 6"/>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12"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674" y="787783"/>
            <a:ext cx="779564"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6573386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Date Placeholder 2"/>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7"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4601735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6"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3614303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2588538" y="446088"/>
            <a:ext cx="3504286" cy="976312"/>
          </a:xfrm>
        </p:spPr>
        <p:txBody>
          <a:bodyPr anchor="b"/>
          <a:lstStyle>
            <a:lvl1pPr algn="l">
              <a:defRPr sz="1999" b="0"/>
            </a:lvl1pPr>
          </a:lstStyle>
          <a:p>
            <a:r>
              <a:rPr lang="hr-HR" smtClean="0"/>
              <a:t>Uredite stil naslova matrice</a:t>
            </a:r>
            <a:endParaRPr lang="en-US" dirty="0"/>
          </a:p>
        </p:txBody>
      </p:sp>
      <p:sp>
        <p:nvSpPr>
          <p:cNvPr id="3" name="Content Placeholder 2"/>
          <p:cNvSpPr>
            <a:spLocks noGrp="1"/>
          </p:cNvSpPr>
          <p:nvPr>
            <p:ph idx="1"/>
          </p:nvPr>
        </p:nvSpPr>
        <p:spPr>
          <a:xfrm>
            <a:off x="6321365" y="446089"/>
            <a:ext cx="5180251" cy="5414963"/>
          </a:xfrm>
        </p:spPr>
        <p:txBody>
          <a:bodyPr anchor="ct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2588538" y="1598613"/>
            <a:ext cx="3504286" cy="4262436"/>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9" name="Freeform 11"/>
          <p:cNvSpPr/>
          <p:nvPr/>
        </p:nvSpPr>
        <p:spPr bwMode="auto">
          <a:xfrm flipV="1">
            <a:off x="-4187" y="71437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447114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2588539" y="4800600"/>
            <a:ext cx="8913078" cy="566738"/>
          </a:xfrm>
        </p:spPr>
        <p:txBody>
          <a:bodyPr anchor="b">
            <a:normAutofit/>
          </a:bodyPr>
          <a:lstStyle>
            <a:lvl1pPr algn="l">
              <a:defRPr sz="2399" b="0"/>
            </a:lvl1pPr>
          </a:lstStyle>
          <a:p>
            <a:r>
              <a:rPr lang="hr-HR" smtClean="0"/>
              <a:t>Uredite stil naslova matrice</a:t>
            </a:r>
            <a:endParaRPr lang="en-US" dirty="0"/>
          </a:p>
        </p:txBody>
      </p:sp>
      <p:sp>
        <p:nvSpPr>
          <p:cNvPr id="3" name="Picture Placeholder 2"/>
          <p:cNvSpPr>
            <a:spLocks noGrp="1" noChangeAspect="1"/>
          </p:cNvSpPr>
          <p:nvPr>
            <p:ph type="pic" idx="1"/>
          </p:nvPr>
        </p:nvSpPr>
        <p:spPr>
          <a:xfrm>
            <a:off x="2588538" y="634965"/>
            <a:ext cx="8913078" cy="3854970"/>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2588539" y="5367338"/>
            <a:ext cx="891307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C2C6F8EA-316C-41DE-B9A4-EDCC3A85ED9A}" type="datetimeFigureOut">
              <a:rPr lang="en-US" smtClean="0"/>
              <a:pPr/>
              <a:t>1/10/2023</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9" name="Freeform 11"/>
          <p:cNvSpPr/>
          <p:nvPr/>
        </p:nvSpPr>
        <p:spPr bwMode="auto">
          <a:xfrm flipV="1">
            <a:off x="-4187" y="4911726"/>
            <a:ext cx="1588113"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674" y="4983088"/>
            <a:ext cx="779564"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5505270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0773"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14" y="-32"/>
            <a:ext cx="2356060"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249" y="624110"/>
            <a:ext cx="8909366" cy="1280890"/>
          </a:xfrm>
          <a:prstGeom prst="rect">
            <a:avLst/>
          </a:prstGeom>
        </p:spPr>
        <p:txBody>
          <a:bodyPr vert="horz" lIns="91440" tIns="45720" rIns="91440" bIns="45720" rtlCol="0" anchor="t">
            <a:normAutofit/>
          </a:bodyPr>
          <a:lstStyle/>
          <a:p>
            <a:r>
              <a:rPr lang="hr-HR" smtClean="0"/>
              <a:t>Uredite stil naslova matrice</a:t>
            </a:r>
            <a:endParaRPr lang="en-US" dirty="0"/>
          </a:p>
        </p:txBody>
      </p:sp>
      <p:sp>
        <p:nvSpPr>
          <p:cNvPr id="3" name="Text Placeholder 2"/>
          <p:cNvSpPr>
            <a:spLocks noGrp="1"/>
          </p:cNvSpPr>
          <p:nvPr>
            <p:ph type="body" idx="1"/>
          </p:nvPr>
        </p:nvSpPr>
        <p:spPr>
          <a:xfrm>
            <a:off x="2588538" y="2133600"/>
            <a:ext cx="8913078" cy="3886200"/>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10358914" y="6130437"/>
            <a:ext cx="1145984"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2C6F8EA-316C-41DE-B9A4-EDCC3A85ED9A}" type="datetimeFigureOut">
              <a:rPr lang="en-US" smtClean="0"/>
              <a:pPr/>
              <a:t>1/10/2023</a:t>
            </a:fld>
            <a:endParaRPr lang="en-US" dirty="0"/>
          </a:p>
        </p:txBody>
      </p:sp>
      <p:sp>
        <p:nvSpPr>
          <p:cNvPr id="5" name="Footer Placeholder 4"/>
          <p:cNvSpPr>
            <a:spLocks noGrp="1"/>
          </p:cNvSpPr>
          <p:nvPr>
            <p:ph type="ftr" sz="quarter" idx="3"/>
          </p:nvPr>
        </p:nvSpPr>
        <p:spPr>
          <a:xfrm>
            <a:off x="2588538" y="6135809"/>
            <a:ext cx="7618015"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531674" y="787783"/>
            <a:ext cx="779564" cy="365125"/>
          </a:xfrm>
          <a:prstGeom prst="rect">
            <a:avLst/>
          </a:prstGeom>
        </p:spPr>
        <p:txBody>
          <a:bodyPr vert="horz" lIns="91440" tIns="45720" rIns="91440" bIns="45720" rtlCol="0" anchor="ctr"/>
          <a:lstStyle>
            <a:lvl1pPr algn="r">
              <a:defRPr sz="1999">
                <a:solidFill>
                  <a:srgbClr val="FEFFFF"/>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317841409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063" rtl="0" eaLnBrk="1" latinLnBrk="0" hangingPunct="1">
        <a:spcBef>
          <a:spcPct val="0"/>
        </a:spcBef>
        <a:buNone/>
        <a:defRPr sz="3599"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evica.tihomirovic@skole.h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loomen.carnet.hr/mod/book/view.php?id=430289&amp;chapterid=9284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arhiva-2021.loomen.carnet.hr/mod/hvp/view.php?id=39538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kolazazivot.hr/kurikulumi-2/" TargetMode="External"/><Relationship Id="rId2" Type="http://schemas.openxmlformats.org/officeDocument/2006/relationships/hyperlink" Target="https://www.azoo.hr/images/AZOO/Ravnatelji/RM/Nastavni_plan_i_program_za_osnovnu_skolu_-_MZOS_2006_.pdf"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oomen.carnet.hr/mod/book/view.php?id=395379&amp;chapterid=75270"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loomen.carnet.hr/mod/book/view.php?id=395379&amp;chapterid=75270"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arhiva-2021.loomen.carnet.hr/mod/hvp/view.php?id=395380"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rhiva-2021.loomen.carnet.hr/mod/hvp/view.php?id=4210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ala.org/aasl/sites/ala.org.aasl/files/content/aaslpubsandjournals/slr/vol8/SLMR_TheoryofCollaboration_V8.pdf"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ilip.org.uk/news/421972/What-is-information-literacy.htm" TargetMode="External"/><Relationship Id="rId2" Type="http://schemas.openxmlformats.org/officeDocument/2006/relationships/hyperlink" Target="http://www.ala.org/acrl/publications/whitepapers/presidential" TargetMode="Externa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package" Target="../embeddings/Dokument_programa_Microsoft_Word.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43.xml.rels><?xml version="1.0" encoding="UTF-8" standalone="yes"?>
<Relationships xmlns="http://schemas.openxmlformats.org/package/2006/relationships"><Relationship Id="rId3" Type="http://schemas.openxmlformats.org/officeDocument/2006/relationships/package" Target="../embeddings/Dokument_programa_Microsoft_Word1.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3" Type="http://schemas.openxmlformats.org/officeDocument/2006/relationships/hyperlink" Target="https://iris.ucl.ac.uk/iris/browse/profile?upi=DMLAU06" TargetMode="External"/><Relationship Id="rId2" Type="http://schemas.openxmlformats.org/officeDocument/2006/relationships/hyperlink" Target="https://www.ucl.ac.uk/learning-designe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ucl.ac.uk/learning-designer/"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ala.org/aasl/sites/ala.org.aasl/files/content/aaslpubsandjournals/slr/vol8/SLMR_TheoryofCollaboration_V8.pdf" TargetMode="External"/><Relationship Id="rId7" Type="http://schemas.openxmlformats.org/officeDocument/2006/relationships/hyperlink" Target="https://skolazazivot.hr/kurikulumi-2/" TargetMode="External"/><Relationship Id="rId2" Type="http://schemas.openxmlformats.org/officeDocument/2006/relationships/hyperlink" Target="https://eur-lex.europa.eu/legal-content/EN/TXT/?uri=uriserv:OJ.C_.2018.189.01.0001.01.ENG&amp;toc=OJ:C:2018:189:TOC" TargetMode="External"/><Relationship Id="rId1" Type="http://schemas.openxmlformats.org/officeDocument/2006/relationships/slideLayout" Target="../slideLayouts/slideLayout17.xml"/><Relationship Id="rId6" Type="http://schemas.openxmlformats.org/officeDocument/2006/relationships/hyperlink" Target="https://www.hrstud.unizg.hr/_download/repository/teaching_for_learning_cro.pdf" TargetMode="External"/><Relationship Id="rId5" Type="http://schemas.openxmlformats.org/officeDocument/2006/relationships/hyperlink" Target="https://www.azoo.hr/images/AZOO/Ravnatelji/RM/Nastavni_plan_i_program_za_osnovnu_skolu_-_MZOS_2006_.pdf" TargetMode="External"/><Relationship Id="rId4" Type="http://schemas.openxmlformats.org/officeDocument/2006/relationships/hyperlink" Target="http://mzos.hr/datoteke/Nacionalni_okvirni_kurikulum.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skolazazivot.hr/kurikulumi-2/" TargetMode="External"/><Relationship Id="rId2" Type="http://schemas.openxmlformats.org/officeDocument/2006/relationships/hyperlink" Target="https://skolazazivot.hr/obrazovni-sadrzaji/metodicki-prirucnici/metodicki-prirucnici-za-osnovnu-skolu/" TargetMode="External"/><Relationship Id="rId1" Type="http://schemas.openxmlformats.org/officeDocument/2006/relationships/slideLayout" Target="../slideLayouts/slideLayout2.xml"/><Relationship Id="rId4" Type="http://schemas.openxmlformats.org/officeDocument/2006/relationships/hyperlink" Target="https://www.ucl.ac.uk/learning-design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hrstud.unizg.hr/_download/repository/teaching_for_learning_cro.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zoo.hr/images/stories/dokumenti/Nacionalni_okvirni_kurikulum.pdf" TargetMode="Externa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hyperlink" Target="https://op.europa.eu/hr/publication-detail/-/publication/297a33c8-a1f3-11e9-9d01-01aa75ed71a1/language-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azoo.hr/images/AZOO/Ravnatelji/RM/Nastavni_plan_i_program_za_osnovnu_skolu_-_MZOS_2006_.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460616" y="1988840"/>
            <a:ext cx="8329031" cy="1427391"/>
          </a:xfrm>
        </p:spPr>
        <p:txBody>
          <a:bodyPr/>
          <a:lstStyle/>
          <a:p>
            <a:r>
              <a:rPr lang="hr-HR" sz="3599" b="1" dirty="0">
                <a:solidFill>
                  <a:srgbClr val="002060"/>
                </a:solidFill>
              </a:rPr>
              <a:t>Praktični rad na stručnom ispitu za stručne suradnike školske knjižničare </a:t>
            </a:r>
          </a:p>
        </p:txBody>
      </p:sp>
      <p:sp>
        <p:nvSpPr>
          <p:cNvPr id="3" name="Podnaslov 2"/>
          <p:cNvSpPr>
            <a:spLocks noGrp="1"/>
          </p:cNvSpPr>
          <p:nvPr>
            <p:ph type="subTitle" idx="1"/>
          </p:nvPr>
        </p:nvSpPr>
        <p:spPr>
          <a:xfrm>
            <a:off x="2494012" y="4725144"/>
            <a:ext cx="8850319" cy="1512168"/>
          </a:xfrm>
        </p:spPr>
        <p:txBody>
          <a:bodyPr>
            <a:normAutofit/>
          </a:bodyPr>
          <a:lstStyle/>
          <a:p>
            <a:pPr algn="ctr"/>
            <a:r>
              <a:rPr lang="sr-Latn-RS" altLang="sr-Latn-RS" sz="2000" dirty="0" smtClean="0"/>
              <a:t>Evica Tihomirović,</a:t>
            </a:r>
          </a:p>
          <a:p>
            <a:pPr algn="ctr"/>
            <a:r>
              <a:rPr lang="sr-Latn-RS" altLang="sr-Latn-RS" sz="2000" dirty="0" smtClean="0"/>
              <a:t>OŠ </a:t>
            </a:r>
            <a:r>
              <a:rPr lang="sr-Latn-RS" altLang="sr-Latn-RS" sz="2000" dirty="0"/>
              <a:t>Bartola </a:t>
            </a:r>
            <a:r>
              <a:rPr lang="sr-Latn-RS" altLang="sr-Latn-RS" sz="2000" dirty="0" smtClean="0"/>
              <a:t>Kašića Zagreb</a:t>
            </a:r>
            <a:endParaRPr lang="sr-Latn-RS" altLang="sr-Latn-RS" sz="2000" dirty="0"/>
          </a:p>
          <a:p>
            <a:pPr algn="ctr"/>
            <a:r>
              <a:rPr lang="sr-Latn-RS" altLang="sr-Latn-RS" sz="2000" dirty="0" smtClean="0">
                <a:hlinkClick r:id="rId2"/>
              </a:rPr>
              <a:t>evica.tihomirovic@skole.hr</a:t>
            </a:r>
            <a:r>
              <a:rPr lang="sr-Latn-RS" altLang="sr-Latn-RS" sz="2000" dirty="0" smtClean="0"/>
              <a:t> </a:t>
            </a:r>
            <a:endParaRPr lang="sr-Latn-RS" altLang="sr-Latn-RS" sz="2000" dirty="0"/>
          </a:p>
          <a:p>
            <a:endParaRPr lang="hr-HR" dirty="0"/>
          </a:p>
        </p:txBody>
      </p:sp>
    </p:spTree>
    <p:extLst>
      <p:ext uri="{BB962C8B-B14F-4D97-AF65-F5344CB8AC3E}">
        <p14:creationId xmlns:p14="http://schemas.microsoft.com/office/powerpoint/2010/main" val="410528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981844" y="1628800"/>
            <a:ext cx="9561150" cy="4896544"/>
          </a:xfrm>
        </p:spPr>
        <p:txBody>
          <a:bodyPr/>
          <a:lstStyle/>
          <a:p>
            <a:r>
              <a:rPr lang="hr-HR" dirty="0" smtClean="0"/>
              <a:t>Izvannastavne aktivnosti</a:t>
            </a:r>
          </a:p>
          <a:p>
            <a:r>
              <a:rPr lang="hr-HR" dirty="0" smtClean="0"/>
              <a:t>Projektna nastava</a:t>
            </a:r>
          </a:p>
          <a:p>
            <a:r>
              <a:rPr lang="hr-HR" dirty="0" smtClean="0"/>
              <a:t>Integrirani nastavni dan</a:t>
            </a:r>
          </a:p>
          <a:p>
            <a:r>
              <a:rPr lang="hr-HR" dirty="0" smtClean="0"/>
              <a:t>Poticajno okruženje za učenje</a:t>
            </a:r>
          </a:p>
          <a:p>
            <a:r>
              <a:rPr lang="hr-HR" dirty="0" smtClean="0"/>
              <a:t>Mogućnost rada u paru ili u grupama</a:t>
            </a:r>
          </a:p>
          <a:p>
            <a:pPr marL="0" indent="0">
              <a:buNone/>
            </a:pPr>
            <a:r>
              <a:rPr lang="hr-HR" dirty="0" smtClean="0"/>
              <a:t>                                                         </a:t>
            </a:r>
          </a:p>
          <a:p>
            <a:r>
              <a:rPr lang="hr-HR" dirty="0" smtClean="0"/>
              <a:t>Upravljanje grupom: objasniti pravila rada - svi sudjeluju u radu</a:t>
            </a:r>
          </a:p>
          <a:p>
            <a:r>
              <a:rPr lang="hr-HR" dirty="0" smtClean="0"/>
              <a:t>podijeliti uloge:</a:t>
            </a:r>
          </a:p>
          <a:p>
            <a:r>
              <a:rPr lang="hr-HR" dirty="0" smtClean="0"/>
              <a:t>3 člana grupe: vođa, zapisničar, predstavnik grupe</a:t>
            </a:r>
          </a:p>
          <a:p>
            <a:r>
              <a:rPr lang="hr-HR" dirty="0" smtClean="0"/>
              <a:t>4-5 članova: vođa, opskrbljivač, mjeritelj vremena, zapisničar,</a:t>
            </a:r>
          </a:p>
          <a:p>
            <a:pPr marL="0" indent="0">
              <a:buNone/>
            </a:pPr>
            <a:r>
              <a:rPr lang="hr-HR" dirty="0"/>
              <a:t> </a:t>
            </a:r>
            <a:r>
              <a:rPr lang="hr-HR" dirty="0" smtClean="0"/>
              <a:t>     predstavnik grupe</a:t>
            </a:r>
            <a:endParaRPr lang="hr-HR" dirty="0"/>
          </a:p>
        </p:txBody>
      </p:sp>
      <p:sp>
        <p:nvSpPr>
          <p:cNvPr id="4" name="Naslov 1"/>
          <p:cNvSpPr>
            <a:spLocks noGrp="1"/>
          </p:cNvSpPr>
          <p:nvPr>
            <p:ph type="title"/>
          </p:nvPr>
        </p:nvSpPr>
        <p:spPr>
          <a:xfrm>
            <a:off x="1629916" y="692696"/>
            <a:ext cx="9583668" cy="576064"/>
          </a:xfrm>
          <a:solidFill>
            <a:srgbClr val="FFC000"/>
          </a:solidFill>
        </p:spPr>
        <p:txBody>
          <a:bodyPr>
            <a:normAutofit fontScale="90000"/>
          </a:bodyPr>
          <a:lstStyle/>
          <a:p>
            <a:r>
              <a:rPr lang="hr-HR" sz="3200" b="1" dirty="0" smtClean="0">
                <a:solidFill>
                  <a:srgbClr val="002060"/>
                </a:solidFill>
                <a:latin typeface="+mn-lt"/>
              </a:rPr>
              <a:t>Nastava „u” i „sa” školskom knjižnicom</a:t>
            </a:r>
            <a:endParaRPr lang="hr-HR" sz="3200" b="1" dirty="0">
              <a:solidFill>
                <a:srgbClr val="002060"/>
              </a:solidFill>
              <a:latin typeface="+mn-lt"/>
            </a:endParaRPr>
          </a:p>
        </p:txBody>
      </p:sp>
      <p:pic>
        <p:nvPicPr>
          <p:cNvPr id="6" name="Slika 5"/>
          <p:cNvPicPr>
            <a:picLocks noChangeAspect="1"/>
          </p:cNvPicPr>
          <p:nvPr/>
        </p:nvPicPr>
        <p:blipFill>
          <a:blip r:embed="rId2"/>
          <a:stretch>
            <a:fillRect/>
          </a:stretch>
        </p:blipFill>
        <p:spPr>
          <a:xfrm>
            <a:off x="8110636" y="3789040"/>
            <a:ext cx="3578662" cy="2688569"/>
          </a:xfrm>
          <a:prstGeom prst="rect">
            <a:avLst/>
          </a:prstGeom>
        </p:spPr>
      </p:pic>
      <p:pic>
        <p:nvPicPr>
          <p:cNvPr id="7" name="Slika 6"/>
          <p:cNvPicPr>
            <a:picLocks noChangeAspect="1"/>
          </p:cNvPicPr>
          <p:nvPr/>
        </p:nvPicPr>
        <p:blipFill>
          <a:blip r:embed="rId3"/>
          <a:stretch>
            <a:fillRect/>
          </a:stretch>
        </p:blipFill>
        <p:spPr>
          <a:xfrm>
            <a:off x="8110636" y="1052736"/>
            <a:ext cx="3547832" cy="2660874"/>
          </a:xfrm>
          <a:prstGeom prst="rect">
            <a:avLst/>
          </a:prstGeom>
        </p:spPr>
      </p:pic>
      <p:sp>
        <p:nvSpPr>
          <p:cNvPr id="8" name="Strelica dolje 7"/>
          <p:cNvSpPr/>
          <p:nvPr/>
        </p:nvSpPr>
        <p:spPr>
          <a:xfrm>
            <a:off x="4222204" y="3537012"/>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009186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053852" y="1772816"/>
            <a:ext cx="9505056" cy="4608512"/>
          </a:xfrm>
        </p:spPr>
        <p:txBody>
          <a:bodyPr>
            <a:normAutofit/>
          </a:bodyPr>
          <a:lstStyle/>
          <a:p>
            <a:r>
              <a:rPr lang="hr-HR" dirty="0"/>
              <a:t>b</a:t>
            </a:r>
            <a:r>
              <a:rPr lang="hr-HR" dirty="0" smtClean="0"/>
              <a:t>ilo koja tema iz programa KOO usklađena s novim kurikulumima koja potiče i razvija informacijsku i medijsku pismenost učenika</a:t>
            </a:r>
          </a:p>
          <a:p>
            <a:r>
              <a:rPr lang="hr-HR" sz="1800" dirty="0"/>
              <a:t>s</a:t>
            </a:r>
            <a:r>
              <a:rPr lang="hr-HR" sz="1800" dirty="0" smtClean="0"/>
              <a:t>at motivacije </a:t>
            </a:r>
            <a:r>
              <a:rPr lang="hr-HR" sz="1800" dirty="0"/>
              <a:t>– uvod u čitanje </a:t>
            </a:r>
            <a:r>
              <a:rPr lang="hr-HR" sz="1800" dirty="0" smtClean="0"/>
              <a:t>lektire ili uvodni sat ili sat sinteze za neku tematsku cjelinu (npr. Velika otkrića-povijest, učenje o zavičaju)</a:t>
            </a:r>
          </a:p>
          <a:p>
            <a:r>
              <a:rPr lang="hr-HR" sz="1800" dirty="0"/>
              <a:t>k</a:t>
            </a:r>
            <a:r>
              <a:rPr lang="hr-HR" sz="1800" dirty="0" smtClean="0"/>
              <a:t>njiževni predložak kao uvod u raspravu o nekoj temi</a:t>
            </a:r>
          </a:p>
          <a:p>
            <a:r>
              <a:rPr lang="hr-HR" sz="1800" dirty="0" smtClean="0"/>
              <a:t>obilježavanje </a:t>
            </a:r>
            <a:r>
              <a:rPr lang="hr-HR" sz="1800" dirty="0"/>
              <a:t>značajnih datuma i </a:t>
            </a:r>
            <a:r>
              <a:rPr lang="hr-HR" sz="1800" dirty="0" smtClean="0"/>
              <a:t>godišnjica</a:t>
            </a:r>
          </a:p>
          <a:p>
            <a:r>
              <a:rPr lang="hr-HR" sz="1800" dirty="0" smtClean="0"/>
              <a:t>kako izraditi bilješku, napraviti plakat,  </a:t>
            </a:r>
            <a:r>
              <a:rPr lang="hr-HR" sz="1800" dirty="0" err="1" smtClean="0"/>
              <a:t>poster</a:t>
            </a:r>
            <a:r>
              <a:rPr lang="hr-HR" sz="1800" dirty="0" smtClean="0"/>
              <a:t>,  </a:t>
            </a:r>
            <a:r>
              <a:rPr lang="hr-HR" sz="1800" dirty="0" err="1" smtClean="0"/>
              <a:t>power-point</a:t>
            </a:r>
            <a:r>
              <a:rPr lang="hr-HR" sz="1800" dirty="0" smtClean="0"/>
              <a:t> prezentaciju</a:t>
            </a:r>
          </a:p>
          <a:p>
            <a:r>
              <a:rPr lang="hr-HR" sz="1800" dirty="0" err="1" smtClean="0"/>
              <a:t>međupredmetna</a:t>
            </a:r>
            <a:r>
              <a:rPr lang="hr-HR" sz="1800" dirty="0" smtClean="0"/>
              <a:t> </a:t>
            </a:r>
            <a:r>
              <a:rPr lang="hr-HR" sz="1800" dirty="0"/>
              <a:t>korelacija: </a:t>
            </a:r>
            <a:r>
              <a:rPr lang="hr-HR" sz="1800" dirty="0" smtClean="0"/>
              <a:t>horizontalno/vertikalno</a:t>
            </a:r>
          </a:p>
          <a:p>
            <a:r>
              <a:rPr lang="hr-HR" sz="1800" dirty="0"/>
              <a:t>t</a:t>
            </a:r>
            <a:r>
              <a:rPr lang="hr-HR" sz="1800" dirty="0" smtClean="0"/>
              <a:t>emu nastavnoga sata pripravnik dogovara s mentorom na str. ispitu</a:t>
            </a:r>
          </a:p>
          <a:p>
            <a:r>
              <a:rPr lang="hr-HR" sz="1800" b="1" dirty="0"/>
              <a:t>knjižnična pismenost: </a:t>
            </a:r>
            <a:r>
              <a:rPr lang="hr-HR" sz="1800" dirty="0"/>
              <a:t>(citiranje i autorsko pravo,  autorske licence, </a:t>
            </a:r>
          </a:p>
          <a:p>
            <a:pPr marL="0" indent="0">
              <a:buNone/>
            </a:pPr>
            <a:r>
              <a:rPr lang="hr-HR" sz="1800" dirty="0"/>
              <a:t>       mrežni izvori  informacija, pouzdani i nepouzdani izvori informacija,</a:t>
            </a:r>
          </a:p>
          <a:p>
            <a:pPr marL="0" indent="0">
              <a:buNone/>
            </a:pPr>
            <a:r>
              <a:rPr lang="hr-HR" sz="1800" dirty="0"/>
              <a:t>       mrežni katalozi, lažne vijesti….)</a:t>
            </a:r>
          </a:p>
          <a:p>
            <a:endParaRPr lang="hr-HR" sz="1800" dirty="0" smtClean="0"/>
          </a:p>
          <a:p>
            <a:endParaRPr lang="hr-HR" sz="1800" dirty="0"/>
          </a:p>
          <a:p>
            <a:endParaRPr lang="hr-HR" dirty="0"/>
          </a:p>
        </p:txBody>
      </p:sp>
      <p:sp>
        <p:nvSpPr>
          <p:cNvPr id="4" name="Naslov 1"/>
          <p:cNvSpPr>
            <a:spLocks noGrp="1"/>
          </p:cNvSpPr>
          <p:nvPr>
            <p:ph type="title"/>
          </p:nvPr>
        </p:nvSpPr>
        <p:spPr>
          <a:xfrm>
            <a:off x="1629916" y="620688"/>
            <a:ext cx="9073008" cy="716658"/>
          </a:xfrm>
          <a:solidFill>
            <a:srgbClr val="FFC000"/>
          </a:solidFill>
        </p:spPr>
        <p:txBody>
          <a:bodyPr>
            <a:normAutofit/>
          </a:bodyPr>
          <a:lstStyle/>
          <a:p>
            <a:r>
              <a:rPr lang="hr-HR" altLang="sr-Latn-RS" sz="3200" b="1" dirty="0">
                <a:solidFill>
                  <a:srgbClr val="002060"/>
                </a:solidFill>
                <a:latin typeface="+mn-lt"/>
              </a:rPr>
              <a:t>Odabir teme </a:t>
            </a:r>
            <a:r>
              <a:rPr lang="hr-HR" altLang="sr-Latn-RS" sz="3200" b="1" dirty="0" smtClean="0">
                <a:solidFill>
                  <a:srgbClr val="002060"/>
                </a:solidFill>
                <a:latin typeface="+mn-lt"/>
              </a:rPr>
              <a:t>nastavnog sata na ispitu</a:t>
            </a:r>
            <a:endParaRPr lang="hr-HR" altLang="sr-Latn-RS" sz="3200" b="1" dirty="0">
              <a:solidFill>
                <a:srgbClr val="002060"/>
              </a:solidFill>
              <a:latin typeface="+mn-lt"/>
            </a:endParaRPr>
          </a:p>
        </p:txBody>
      </p:sp>
      <p:pic>
        <p:nvPicPr>
          <p:cNvPr id="6" name="Slika 5"/>
          <p:cNvPicPr>
            <a:picLocks noChangeAspect="1"/>
          </p:cNvPicPr>
          <p:nvPr/>
        </p:nvPicPr>
        <p:blipFill>
          <a:blip r:embed="rId3"/>
          <a:stretch>
            <a:fillRect/>
          </a:stretch>
        </p:blipFill>
        <p:spPr>
          <a:xfrm>
            <a:off x="8326660" y="4063489"/>
            <a:ext cx="3727947" cy="2794511"/>
          </a:xfrm>
          <a:prstGeom prst="rect">
            <a:avLst/>
          </a:prstGeom>
        </p:spPr>
      </p:pic>
    </p:spTree>
    <p:extLst>
      <p:ext uri="{BB962C8B-B14F-4D97-AF65-F5344CB8AC3E}">
        <p14:creationId xmlns:p14="http://schemas.microsoft.com/office/powerpoint/2010/main" val="3292351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053852" y="1772816"/>
            <a:ext cx="8913078" cy="3777622"/>
          </a:xfrm>
        </p:spPr>
        <p:txBody>
          <a:bodyPr>
            <a:normAutofit/>
          </a:bodyPr>
          <a:lstStyle/>
          <a:p>
            <a:r>
              <a:rPr lang="hr-HR" dirty="0"/>
              <a:t>organizirati situacije za učenje koje će navesti učenike da aktivno sudjeluju u procesu učenja</a:t>
            </a:r>
          </a:p>
          <a:p>
            <a:r>
              <a:rPr lang="hr-HR" altLang="sr-Latn-RS" sz="1800" dirty="0" smtClean="0"/>
              <a:t>odabrati sredstva i izvore za učenje koji su usklađeni s ciljevima učenja, podržavaju aktivnosti učenja i poučavanja i koji odgovaraju dobi i razini razvoja učenika</a:t>
            </a:r>
          </a:p>
          <a:p>
            <a:r>
              <a:rPr lang="hr-HR" dirty="0" smtClean="0"/>
              <a:t>koristiti </a:t>
            </a:r>
            <a:r>
              <a:rPr lang="hr-HR" dirty="0"/>
              <a:t>se tehnologijom na odgovarajući i učinkovit način: kao pomoć u nastavi, za poboljšanje mogućnosti učenja te za poboljšanje uspjeha u </a:t>
            </a:r>
            <a:r>
              <a:rPr lang="hr-HR" dirty="0" smtClean="0"/>
              <a:t>učenju</a:t>
            </a:r>
            <a:endParaRPr lang="hr-HR" altLang="sr-Latn-RS" sz="1800" dirty="0" smtClean="0"/>
          </a:p>
          <a:p>
            <a:r>
              <a:rPr lang="hr-HR" altLang="sr-Latn-RS" sz="1800" dirty="0" smtClean="0"/>
              <a:t>pitanja </a:t>
            </a:r>
            <a:r>
              <a:rPr lang="hr-HR" altLang="sr-Latn-RS" sz="1800" dirty="0"/>
              <a:t>i razgovor usmjereni  na slobodno iznošenje i sučeljavanje </a:t>
            </a:r>
            <a:r>
              <a:rPr lang="hr-HR" altLang="sr-Latn-RS" sz="1800" dirty="0" smtClean="0"/>
              <a:t>različitih   </a:t>
            </a:r>
          </a:p>
          <a:p>
            <a:pPr marL="0" indent="0">
              <a:buNone/>
            </a:pPr>
            <a:r>
              <a:rPr lang="hr-HR" altLang="sr-Latn-RS" sz="1800" dirty="0" smtClean="0"/>
              <a:t>      mišljenja i stavova</a:t>
            </a:r>
          </a:p>
          <a:p>
            <a:r>
              <a:rPr lang="hr-HR" altLang="sr-Latn-RS" sz="1800" dirty="0"/>
              <a:t>k</a:t>
            </a:r>
            <a:r>
              <a:rPr lang="hr-HR" altLang="sr-Latn-RS" sz="1800" dirty="0" smtClean="0"/>
              <a:t>oristiti se vještinama neverbalne komunikacije  u slučaju neprimjerenog</a:t>
            </a:r>
          </a:p>
          <a:p>
            <a:pPr marL="0" indent="0">
              <a:buNone/>
            </a:pPr>
            <a:r>
              <a:rPr lang="hr-HR" sz="1800" dirty="0"/>
              <a:t> </a:t>
            </a:r>
            <a:r>
              <a:rPr lang="hr-HR" sz="1800" dirty="0" smtClean="0"/>
              <a:t>     ponašanja učenika….</a:t>
            </a:r>
            <a:endParaRPr lang="hr-HR" dirty="0" smtClean="0"/>
          </a:p>
          <a:p>
            <a:endParaRPr lang="hr-HR" dirty="0" smtClean="0"/>
          </a:p>
          <a:p>
            <a:endParaRPr lang="hr-HR" altLang="sr-Latn-RS" sz="1800" dirty="0"/>
          </a:p>
          <a:p>
            <a:endParaRPr lang="hr-HR" dirty="0"/>
          </a:p>
        </p:txBody>
      </p:sp>
      <p:sp>
        <p:nvSpPr>
          <p:cNvPr id="4" name="Naslov 1"/>
          <p:cNvSpPr>
            <a:spLocks noGrp="1"/>
          </p:cNvSpPr>
          <p:nvPr>
            <p:ph type="title"/>
          </p:nvPr>
        </p:nvSpPr>
        <p:spPr>
          <a:xfrm>
            <a:off x="1701924" y="620688"/>
            <a:ext cx="8909366" cy="788666"/>
          </a:xfrm>
          <a:solidFill>
            <a:srgbClr val="FFC000"/>
          </a:solidFill>
        </p:spPr>
        <p:txBody>
          <a:bodyPr>
            <a:normAutofit/>
          </a:bodyPr>
          <a:lstStyle/>
          <a:p>
            <a:r>
              <a:rPr lang="hr-HR" altLang="sr-Latn-RS" sz="3199" b="1" dirty="0" smtClean="0">
                <a:solidFill>
                  <a:srgbClr val="002060"/>
                </a:solidFill>
                <a:latin typeface="+mn-lt"/>
              </a:rPr>
              <a:t>Zadaće praktičnog rada na stručnom ispitu</a:t>
            </a:r>
            <a:endParaRPr lang="hr-HR" altLang="sr-Latn-RS" sz="3199" b="1" dirty="0">
              <a:solidFill>
                <a:srgbClr val="002060"/>
              </a:solidFill>
              <a:latin typeface="+mn-lt"/>
            </a:endParaRP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692" y="4095194"/>
            <a:ext cx="3346395" cy="2510603"/>
          </a:xfrm>
          <a:prstGeom prst="rect">
            <a:avLst/>
          </a:prstGeom>
        </p:spPr>
      </p:pic>
    </p:spTree>
    <p:extLst>
      <p:ext uri="{BB962C8B-B14F-4D97-AF65-F5344CB8AC3E}">
        <p14:creationId xmlns:p14="http://schemas.microsoft.com/office/powerpoint/2010/main" val="716628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413892" y="2060848"/>
            <a:ext cx="8913078" cy="3777622"/>
          </a:xfrm>
        </p:spPr>
        <p:txBody>
          <a:bodyPr/>
          <a:lstStyle/>
          <a:p>
            <a:r>
              <a:rPr lang="hr-HR" sz="2000" dirty="0"/>
              <a:t>Procjena pedagoško-psiholoških kompetencija pripravnika na </a:t>
            </a:r>
            <a:r>
              <a:rPr lang="hr-HR" sz="2000" dirty="0" smtClean="0"/>
              <a:t>temelju:</a:t>
            </a:r>
          </a:p>
          <a:p>
            <a:r>
              <a:rPr lang="hr-HR" sz="1800" dirty="0" smtClean="0"/>
              <a:t>ostvarenih </a:t>
            </a:r>
            <a:r>
              <a:rPr lang="hr-HR" sz="1800" dirty="0"/>
              <a:t>očekivanih ishoda učenja </a:t>
            </a:r>
            <a:r>
              <a:rPr lang="hr-HR" sz="1800" dirty="0" smtClean="0"/>
              <a:t>primjenom raznolikih aktivnosti na satu</a:t>
            </a:r>
          </a:p>
          <a:p>
            <a:r>
              <a:rPr lang="hr-HR" sz="1800" dirty="0" smtClean="0"/>
              <a:t>uspješnosti </a:t>
            </a:r>
            <a:r>
              <a:rPr lang="hr-HR" sz="1800" dirty="0"/>
              <a:t>situacijskih poticaja za realizaciju pojedinih aktivnosti (</a:t>
            </a:r>
            <a:r>
              <a:rPr lang="hr-HR" sz="1800" dirty="0" smtClean="0"/>
              <a:t>kvaliteta postavljenih </a:t>
            </a:r>
            <a:r>
              <a:rPr lang="hr-HR" sz="1800" dirty="0"/>
              <a:t>pitanja, odabranih </a:t>
            </a:r>
            <a:r>
              <a:rPr lang="hr-HR" sz="1800" dirty="0" smtClean="0"/>
              <a:t>tekstova i </a:t>
            </a:r>
            <a:r>
              <a:rPr lang="hr-HR" sz="1800" dirty="0"/>
              <a:t>vrsta </a:t>
            </a:r>
            <a:r>
              <a:rPr lang="hr-HR" sz="1800" dirty="0" smtClean="0"/>
              <a:t>aktivnosti)</a:t>
            </a:r>
          </a:p>
          <a:p>
            <a:r>
              <a:rPr lang="hr-HR" sz="1800" dirty="0" smtClean="0"/>
              <a:t>procjene </a:t>
            </a:r>
            <a:r>
              <a:rPr lang="hr-HR" sz="1800" dirty="0"/>
              <a:t>interakcije na satu:  </a:t>
            </a:r>
          </a:p>
          <a:p>
            <a:pPr marL="0" indent="0">
              <a:buNone/>
            </a:pPr>
            <a:r>
              <a:rPr lang="hr-HR" sz="1800" dirty="0" smtClean="0"/>
              <a:t>      knjižničar-učenici</a:t>
            </a:r>
            <a:r>
              <a:rPr lang="hr-HR" sz="1800" dirty="0"/>
              <a:t>, učenici-učenici</a:t>
            </a:r>
          </a:p>
          <a:p>
            <a:endParaRPr lang="hr-HR" sz="1800" dirty="0" smtClean="0"/>
          </a:p>
          <a:p>
            <a:endParaRPr lang="hr-HR" sz="1800" dirty="0"/>
          </a:p>
          <a:p>
            <a:endParaRPr lang="hr-HR" dirty="0"/>
          </a:p>
        </p:txBody>
      </p:sp>
      <p:sp>
        <p:nvSpPr>
          <p:cNvPr id="4" name="Naslov 1"/>
          <p:cNvSpPr>
            <a:spLocks noGrp="1"/>
          </p:cNvSpPr>
          <p:nvPr>
            <p:ph type="title"/>
          </p:nvPr>
        </p:nvSpPr>
        <p:spPr>
          <a:xfrm>
            <a:off x="1773932" y="624110"/>
            <a:ext cx="9727684" cy="572642"/>
          </a:xfrm>
          <a:solidFill>
            <a:srgbClr val="FFC000"/>
          </a:solidFill>
        </p:spPr>
        <p:txBody>
          <a:bodyPr>
            <a:normAutofit fontScale="90000"/>
          </a:bodyPr>
          <a:lstStyle/>
          <a:p>
            <a:r>
              <a:rPr lang="hr-HR" altLang="sr-Latn-RS" sz="3199" b="1" dirty="0">
                <a:solidFill>
                  <a:srgbClr val="002060"/>
                </a:solidFill>
                <a:latin typeface="+mn-lt"/>
              </a:rPr>
              <a:t>Procjena praktičnog rada</a:t>
            </a:r>
          </a:p>
        </p:txBody>
      </p:sp>
      <p:pic>
        <p:nvPicPr>
          <p:cNvPr id="5" name="Slika 4"/>
          <p:cNvPicPr>
            <a:picLocks noChangeAspect="1"/>
          </p:cNvPicPr>
          <p:nvPr/>
        </p:nvPicPr>
        <p:blipFill>
          <a:blip r:embed="rId2"/>
          <a:stretch>
            <a:fillRect/>
          </a:stretch>
        </p:blipFill>
        <p:spPr>
          <a:xfrm>
            <a:off x="7462564" y="3637375"/>
            <a:ext cx="4418488" cy="2941843"/>
          </a:xfrm>
          <a:prstGeom prst="rect">
            <a:avLst/>
          </a:prstGeom>
        </p:spPr>
      </p:pic>
    </p:spTree>
    <p:extLst>
      <p:ext uri="{BB962C8B-B14F-4D97-AF65-F5344CB8AC3E}">
        <p14:creationId xmlns:p14="http://schemas.microsoft.com/office/powerpoint/2010/main" val="2126338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1701924" y="476672"/>
            <a:ext cx="9649072" cy="648072"/>
          </a:xfrm>
          <a:solidFill>
            <a:srgbClr val="FFC000"/>
          </a:solidFill>
        </p:spPr>
        <p:txBody>
          <a:bodyPr>
            <a:normAutofit/>
          </a:bodyPr>
          <a:lstStyle/>
          <a:p>
            <a:r>
              <a:rPr lang="hr-HR" altLang="sr-Latn-RS" sz="3200" b="1" dirty="0" smtClean="0">
                <a:solidFill>
                  <a:srgbClr val="002060"/>
                </a:solidFill>
                <a:latin typeface="+mn-lt"/>
              </a:rPr>
              <a:t>Planiranje </a:t>
            </a:r>
            <a:r>
              <a:rPr lang="hr-HR" altLang="sr-Latn-RS" sz="3200" b="1" dirty="0">
                <a:solidFill>
                  <a:srgbClr val="002060"/>
                </a:solidFill>
                <a:latin typeface="+mn-lt"/>
              </a:rPr>
              <a:t>odgojno-obrazovnog rada</a:t>
            </a:r>
          </a:p>
        </p:txBody>
      </p:sp>
      <p:pic>
        <p:nvPicPr>
          <p:cNvPr id="5" name="Slika 4"/>
          <p:cNvPicPr>
            <a:picLocks noChangeAspect="1"/>
          </p:cNvPicPr>
          <p:nvPr/>
        </p:nvPicPr>
        <p:blipFill>
          <a:blip r:embed="rId3"/>
          <a:stretch>
            <a:fillRect/>
          </a:stretch>
        </p:blipFill>
        <p:spPr>
          <a:xfrm>
            <a:off x="4737147" y="3816977"/>
            <a:ext cx="3159497" cy="2441734"/>
          </a:xfrm>
          <a:prstGeom prst="rect">
            <a:avLst/>
          </a:prstGeom>
        </p:spPr>
      </p:pic>
      <p:sp>
        <p:nvSpPr>
          <p:cNvPr id="7" name="Rectangle 1"/>
          <p:cNvSpPr>
            <a:spLocks noGrp="1"/>
          </p:cNvSpPr>
          <p:nvPr>
            <p:ph idx="1"/>
          </p:nvPr>
        </p:nvSpPr>
        <p:spPr>
          <a:xfrm>
            <a:off x="909836" y="1268760"/>
            <a:ext cx="11017224" cy="4591000"/>
          </a:xfrm>
          <a:prstGeom prst="rect">
            <a:avLst/>
          </a:prstGeom>
        </p:spPr>
        <p:txBody>
          <a:bodyPr wrap="square">
            <a:spAutoFit/>
          </a:bodyPr>
          <a:lstStyle/>
          <a:p>
            <a:r>
              <a:rPr lang="hr-HR" sz="1800" dirty="0" smtClean="0"/>
              <a:t>„Planiranje započinje odabirom odgojno-obrazovnih ishoda predmetnoga kurikuluma te odabirom odgojno-obrazovnih očekivanja </a:t>
            </a:r>
            <a:r>
              <a:rPr lang="hr-HR" sz="1800" dirty="0" err="1" smtClean="0"/>
              <a:t>međupredmetnih</a:t>
            </a:r>
            <a:r>
              <a:rPr lang="hr-HR" sz="1800" dirty="0" smtClean="0"/>
              <a:t> tema koji određuju očekivana znanja, vještine i sposobnosti te vrijednosti i stavove koje učenici trebaju steći i moraju pokazati nakon završetka određene nastavne teme ili na kraju određenog odgojno-obrazovnog razdoblja. </a:t>
            </a:r>
          </a:p>
          <a:p>
            <a:r>
              <a:rPr lang="hr-HR" sz="1800" dirty="0" smtClean="0"/>
              <a:t>Ishode predmetnoga kurikuluma treba razraditi do razine aktivnosti,  odnosno, </a:t>
            </a:r>
            <a:r>
              <a:rPr lang="hr-HR" sz="1800" dirty="0"/>
              <a:t>preoblikovati ih u mjerljive, konkretne, fokusirane i specifično povezane sa sadržajima učenja</a:t>
            </a:r>
            <a:r>
              <a:rPr lang="hr-HR" sz="1800" dirty="0" smtClean="0"/>
              <a:t>.</a:t>
            </a:r>
            <a:r>
              <a:rPr lang="hr-HR" sz="1800" dirty="0"/>
              <a:t> </a:t>
            </a:r>
            <a:endParaRPr lang="hr-HR" sz="1800" dirty="0" smtClean="0"/>
          </a:p>
          <a:p>
            <a:r>
              <a:rPr lang="hr-HR" sz="1800" dirty="0" smtClean="0"/>
              <a:t>Na osnovu </a:t>
            </a:r>
            <a:r>
              <a:rPr lang="hr-HR" sz="1800" dirty="0"/>
              <a:t>planiranih odgojno-obrazovnih ishoda i vrednovanja odabiru se metode aktivnog učenja, strategije i sadržaji </a:t>
            </a:r>
            <a:r>
              <a:rPr lang="hr-HR" sz="1800" dirty="0" smtClean="0"/>
              <a:t>poučavanja.”</a:t>
            </a:r>
          </a:p>
          <a:p>
            <a:endParaRPr lang="hr-HR" sz="1800" dirty="0" smtClean="0"/>
          </a:p>
          <a:p>
            <a:endParaRPr lang="hr-HR" sz="1800" dirty="0" smtClean="0"/>
          </a:p>
          <a:p>
            <a:endParaRPr lang="hr-HR" sz="1800" dirty="0" smtClean="0"/>
          </a:p>
          <a:p>
            <a:endParaRPr lang="hr-HR" sz="1800" dirty="0"/>
          </a:p>
          <a:p>
            <a:endParaRPr lang="hr-HR" sz="1800" dirty="0"/>
          </a:p>
        </p:txBody>
      </p:sp>
      <p:sp>
        <p:nvSpPr>
          <p:cNvPr id="8" name="TekstniOkvir 7"/>
          <p:cNvSpPr txBox="1"/>
          <p:nvPr/>
        </p:nvSpPr>
        <p:spPr>
          <a:xfrm>
            <a:off x="7400381" y="5764324"/>
            <a:ext cx="3888432" cy="415498"/>
          </a:xfrm>
          <a:prstGeom prst="rect">
            <a:avLst/>
          </a:prstGeom>
          <a:noFill/>
        </p:spPr>
        <p:txBody>
          <a:bodyPr wrap="square" rtlCol="0">
            <a:spAutoFit/>
          </a:bodyPr>
          <a:lstStyle/>
          <a:p>
            <a:endParaRPr lang="hr-HR" sz="1200" dirty="0" smtClean="0">
              <a:hlinkClick r:id="rId4"/>
            </a:endParaRPr>
          </a:p>
          <a:p>
            <a:r>
              <a:rPr lang="hr-HR" sz="900" dirty="0" smtClean="0">
                <a:hlinkClick r:id="rId4"/>
              </a:rPr>
              <a:t>https</a:t>
            </a:r>
            <a:r>
              <a:rPr lang="hr-HR" sz="900" dirty="0">
                <a:hlinkClick r:id="rId4"/>
              </a:rPr>
              <a:t>://loomen.carnet.hr/mod/book/view.php?id=430289&amp;chapterid=92841</a:t>
            </a:r>
            <a:endParaRPr lang="hr-HR" sz="900" dirty="0"/>
          </a:p>
        </p:txBody>
      </p:sp>
      <p:sp>
        <p:nvSpPr>
          <p:cNvPr id="2" name="TekstniOkvir 1"/>
          <p:cNvSpPr txBox="1"/>
          <p:nvPr/>
        </p:nvSpPr>
        <p:spPr>
          <a:xfrm>
            <a:off x="4876735" y="6405679"/>
            <a:ext cx="2880320" cy="307777"/>
          </a:xfrm>
          <a:prstGeom prst="rect">
            <a:avLst/>
          </a:prstGeom>
          <a:noFill/>
        </p:spPr>
        <p:txBody>
          <a:bodyPr wrap="square" rtlCol="0">
            <a:spAutoFit/>
          </a:bodyPr>
          <a:lstStyle/>
          <a:p>
            <a:r>
              <a:rPr lang="hr-HR" sz="1400" dirty="0" err="1" smtClean="0"/>
              <a:t>Kurikulumski</a:t>
            </a:r>
            <a:r>
              <a:rPr lang="hr-HR" sz="1400" dirty="0" smtClean="0"/>
              <a:t> krug poučavanja</a:t>
            </a:r>
            <a:endParaRPr lang="hr-HR" sz="1400" dirty="0"/>
          </a:p>
        </p:txBody>
      </p:sp>
    </p:spTree>
    <p:extLst>
      <p:ext uri="{BB962C8B-B14F-4D97-AF65-F5344CB8AC3E}">
        <p14:creationId xmlns:p14="http://schemas.microsoft.com/office/powerpoint/2010/main" val="3875426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1701924" y="332656"/>
            <a:ext cx="9799692" cy="576064"/>
          </a:xfrm>
          <a:solidFill>
            <a:srgbClr val="FFC000"/>
          </a:solidFill>
        </p:spPr>
        <p:txBody>
          <a:bodyPr>
            <a:noAutofit/>
          </a:bodyPr>
          <a:lstStyle/>
          <a:p>
            <a:r>
              <a:rPr lang="hr-HR" altLang="sr-Latn-RS" sz="3200" b="1" dirty="0" smtClean="0">
                <a:solidFill>
                  <a:srgbClr val="002060"/>
                </a:solidFill>
                <a:latin typeface="+mn-lt"/>
              </a:rPr>
              <a:t>1. Odgojno-obrazovni </a:t>
            </a:r>
            <a:r>
              <a:rPr lang="hr-HR" altLang="sr-Latn-RS" sz="3200" b="1" dirty="0" smtClean="0">
                <a:solidFill>
                  <a:srgbClr val="002060"/>
                </a:solidFill>
                <a:latin typeface="+mn-lt"/>
              </a:rPr>
              <a:t>ishodi</a:t>
            </a:r>
            <a:endParaRPr lang="hr-HR" altLang="sr-Latn-RS" sz="3200" b="1" dirty="0">
              <a:solidFill>
                <a:srgbClr val="002060"/>
              </a:solidFill>
              <a:latin typeface="+mn-lt"/>
            </a:endParaRPr>
          </a:p>
        </p:txBody>
      </p:sp>
      <p:sp>
        <p:nvSpPr>
          <p:cNvPr id="6" name="Rezervirano mjesto sadržaja 5"/>
          <p:cNvSpPr>
            <a:spLocks noGrp="1"/>
          </p:cNvSpPr>
          <p:nvPr>
            <p:ph idx="1"/>
          </p:nvPr>
        </p:nvSpPr>
        <p:spPr>
          <a:xfrm>
            <a:off x="693812" y="1223467"/>
            <a:ext cx="10065206" cy="3777622"/>
          </a:xfrm>
        </p:spPr>
        <p:txBody>
          <a:bodyPr>
            <a:normAutofit/>
          </a:bodyPr>
          <a:lstStyle/>
          <a:p>
            <a:r>
              <a:rPr lang="hr-HR" dirty="0" smtClean="0"/>
              <a:t>Odgojno-obrazovni </a:t>
            </a:r>
            <a:r>
              <a:rPr lang="hr-HR" dirty="0"/>
              <a:t>ishodi na razini </a:t>
            </a:r>
            <a:r>
              <a:rPr lang="hr-HR" b="1" i="1" dirty="0"/>
              <a:t>predmetnog kurikuluma </a:t>
            </a:r>
            <a:r>
              <a:rPr lang="hr-HR" dirty="0"/>
              <a:t>iskazani su kao očekivanja od učenika u određenom predmetnom području u pojedinoj godini učenja i poučavanja nastavnoga </a:t>
            </a:r>
            <a:r>
              <a:rPr lang="hr-HR" dirty="0" smtClean="0"/>
              <a:t>predmeta</a:t>
            </a:r>
          </a:p>
          <a:p>
            <a:pPr fontAlgn="base"/>
            <a:r>
              <a:rPr lang="hr-HR" i="1" dirty="0" smtClean="0">
                <a:solidFill>
                  <a:srgbClr val="0070C0"/>
                </a:solidFill>
              </a:rPr>
              <a:t>(</a:t>
            </a:r>
            <a:r>
              <a:rPr lang="hr-HR" sz="1800" i="1" dirty="0">
                <a:solidFill>
                  <a:srgbClr val="0070C0"/>
                </a:solidFill>
              </a:rPr>
              <a:t>OŠ HJ </a:t>
            </a:r>
            <a:r>
              <a:rPr lang="hr-HR" sz="1800" i="1" dirty="0" smtClean="0">
                <a:solidFill>
                  <a:srgbClr val="0070C0"/>
                </a:solidFill>
              </a:rPr>
              <a:t>A.5.4. Učenik </a:t>
            </a:r>
            <a:r>
              <a:rPr lang="hr-HR" sz="1800" i="1" dirty="0">
                <a:solidFill>
                  <a:srgbClr val="0070C0"/>
                </a:solidFill>
              </a:rPr>
              <a:t>piše tekstove trodijelne strukture u skladu s </a:t>
            </a:r>
            <a:r>
              <a:rPr lang="hr-HR" sz="1800" i="1" dirty="0" smtClean="0">
                <a:solidFill>
                  <a:srgbClr val="0070C0"/>
                </a:solidFill>
              </a:rPr>
              <a:t>temom)</a:t>
            </a:r>
            <a:endParaRPr lang="hr-HR" i="1" dirty="0" smtClean="0">
              <a:solidFill>
                <a:srgbClr val="0070C0"/>
              </a:solidFill>
            </a:endParaRPr>
          </a:p>
          <a:p>
            <a:r>
              <a:rPr lang="hr-HR" dirty="0"/>
              <a:t>Odgojno-obrazovni ishodi na razini </a:t>
            </a:r>
            <a:r>
              <a:rPr lang="hr-HR" b="1" i="1" dirty="0"/>
              <a:t>razrade teme  </a:t>
            </a:r>
            <a:r>
              <a:rPr lang="hr-HR" dirty="0"/>
              <a:t>konkretnije se povezuju sa sadržajima teme, a razrađuju se na osnovi ishoda predmetnoga kurikuluma. </a:t>
            </a:r>
            <a:endParaRPr lang="hr-HR" dirty="0" smtClean="0"/>
          </a:p>
          <a:p>
            <a:pPr marL="285750" lvl="0" indent="-285750" fontAlgn="base">
              <a:buFont typeface="Arial" panose="020B0604020202020204" pitchFamily="34" charset="0"/>
              <a:buChar char="•"/>
            </a:pPr>
            <a:r>
              <a:rPr lang="hr-HR" sz="1800" i="1" u="sng" dirty="0">
                <a:solidFill>
                  <a:srgbClr val="0070C0"/>
                </a:solidFill>
              </a:rPr>
              <a:t>provjerava točnost informacija </a:t>
            </a:r>
          </a:p>
          <a:p>
            <a:pPr marL="285750" lvl="0" indent="-285750" fontAlgn="base">
              <a:buFont typeface="Arial" panose="020B0604020202020204" pitchFamily="34" charset="0"/>
              <a:buChar char="•"/>
            </a:pPr>
            <a:r>
              <a:rPr lang="hr-HR" sz="1800" i="1" u="sng" dirty="0">
                <a:solidFill>
                  <a:srgbClr val="0070C0"/>
                </a:solidFill>
              </a:rPr>
              <a:t>svjesno i točno citira autorsko djelo poštujući intelektualno vlasništvo </a:t>
            </a:r>
          </a:p>
          <a:p>
            <a:r>
              <a:rPr lang="hr-HR" dirty="0" smtClean="0"/>
              <a:t>Odgojno-obrazovni </a:t>
            </a:r>
            <a:r>
              <a:rPr lang="hr-HR" dirty="0"/>
              <a:t>ishodi </a:t>
            </a:r>
            <a:r>
              <a:rPr lang="hr-HR" b="1" i="1" dirty="0"/>
              <a:t>na razini aktivnosti</a:t>
            </a:r>
            <a:r>
              <a:rPr lang="hr-HR" dirty="0"/>
              <a:t> iskazuju se tako da budu mjerljivi na kraju te aktivnosti, konkretniji su i specifično povezani sa sadržajima učenja tijekom aktivnosti jer izriču čime konkretno učenik ovladava tijekom aktivnosti, kojim znanjem vještinom ili stavom na kojem sadržaju i u kojem kontekstu.</a:t>
            </a:r>
          </a:p>
          <a:p>
            <a:endParaRPr lang="hr-HR" dirty="0"/>
          </a:p>
          <a:p>
            <a:endParaRPr lang="hr-HR" dirty="0"/>
          </a:p>
          <a:p>
            <a:endParaRPr lang="hr-HR" dirty="0"/>
          </a:p>
        </p:txBody>
      </p:sp>
      <p:pic>
        <p:nvPicPr>
          <p:cNvPr id="7" name="Slika 6"/>
          <p:cNvPicPr>
            <a:picLocks noChangeAspect="1"/>
          </p:cNvPicPr>
          <p:nvPr/>
        </p:nvPicPr>
        <p:blipFill>
          <a:blip r:embed="rId2"/>
          <a:stretch>
            <a:fillRect/>
          </a:stretch>
        </p:blipFill>
        <p:spPr>
          <a:xfrm>
            <a:off x="1845940" y="5157192"/>
            <a:ext cx="8481171" cy="1106239"/>
          </a:xfrm>
          <a:prstGeom prst="rect">
            <a:avLst/>
          </a:prstGeom>
        </p:spPr>
      </p:pic>
    </p:spTree>
    <p:extLst>
      <p:ext uri="{BB962C8B-B14F-4D97-AF65-F5344CB8AC3E}">
        <p14:creationId xmlns:p14="http://schemas.microsoft.com/office/powerpoint/2010/main" val="427442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half" idx="1"/>
          </p:nvPr>
        </p:nvSpPr>
        <p:spPr>
          <a:xfrm>
            <a:off x="6958508" y="765076"/>
            <a:ext cx="4407655" cy="4954535"/>
          </a:xfrm>
        </p:spPr>
        <p:txBody>
          <a:bodyPr>
            <a:normAutofit/>
          </a:bodyPr>
          <a:lstStyle/>
          <a:p>
            <a:pPr>
              <a:lnSpc>
                <a:spcPct val="150000"/>
              </a:lnSpc>
              <a:buFont typeface="Arial" panose="020B0604020202020204" pitchFamily="34" charset="0"/>
              <a:buChar char="•"/>
            </a:pPr>
            <a:r>
              <a:rPr lang="hr-HR" altLang="sr-Latn-RS" sz="1600" b="1" dirty="0"/>
              <a:t>ishod učenja </a:t>
            </a:r>
            <a:r>
              <a:rPr lang="hr-HR" altLang="sr-Latn-RS" sz="1600" dirty="0" smtClean="0"/>
              <a:t>je odgovor na pitanje</a:t>
            </a:r>
            <a:r>
              <a:rPr lang="hr-HR" altLang="sr-Latn-RS" sz="1600" dirty="0"/>
              <a:t>: kada učenik iziđe iz razreda, </a:t>
            </a:r>
            <a:r>
              <a:rPr lang="hr-HR" altLang="sr-Latn-RS" sz="1600" b="1" dirty="0"/>
              <a:t>što će znati, razumjeti ili moći učiniti</a:t>
            </a:r>
          </a:p>
          <a:p>
            <a:pPr>
              <a:lnSpc>
                <a:spcPct val="150000"/>
              </a:lnSpc>
              <a:buFont typeface="Arial" panose="020B0604020202020204" pitchFamily="34" charset="0"/>
              <a:buChar char="•"/>
            </a:pPr>
            <a:r>
              <a:rPr lang="hr-HR" altLang="sr-Latn-RS" sz="1600" dirty="0"/>
              <a:t>pedagoško-obrazovna važnost tog pitanja pomiče težište s nastavnika na učenika   (što učenik radi, a ne što radi nastavnik</a:t>
            </a:r>
            <a:r>
              <a:rPr lang="hr-HR" altLang="sr-Latn-RS" sz="1600" dirty="0" smtClean="0"/>
              <a:t>)</a:t>
            </a:r>
          </a:p>
          <a:p>
            <a:pPr>
              <a:lnSpc>
                <a:spcPct val="90000"/>
              </a:lnSpc>
            </a:pPr>
            <a:endParaRPr lang="hr-HR" altLang="sr-Latn-RS" dirty="0"/>
          </a:p>
        </p:txBody>
      </p:sp>
      <p:pic>
        <p:nvPicPr>
          <p:cNvPr id="8" name="Rezervirano mjesto sadržaja 7"/>
          <p:cNvPicPr>
            <a:picLocks noGrp="1" noChangeAspect="1"/>
          </p:cNvPicPr>
          <p:nvPr>
            <p:ph sz="half" idx="2"/>
          </p:nvPr>
        </p:nvPicPr>
        <p:blipFill rotWithShape="1">
          <a:blip r:embed="rId2"/>
          <a:srcRect l="21572" t="22817" r="19309" b="26040"/>
          <a:stretch/>
        </p:blipFill>
        <p:spPr>
          <a:xfrm>
            <a:off x="1286897" y="3243972"/>
            <a:ext cx="695538" cy="904199"/>
          </a:xfrm>
          <a:prstGeom prst="rect">
            <a:avLst/>
          </a:prstGeom>
        </p:spPr>
      </p:pic>
      <p:pic>
        <p:nvPicPr>
          <p:cNvPr id="1026" name="Picture 2" descr="Povezana slika"/>
          <p:cNvPicPr>
            <a:picLocks noChangeAspect="1" noChangeArrowheads="1"/>
          </p:cNvPicPr>
          <p:nvPr/>
        </p:nvPicPr>
        <p:blipFill rotWithShape="1">
          <a:blip r:embed="rId3">
            <a:extLst>
              <a:ext uri="{28A0092B-C50C-407E-A947-70E740481C1C}">
                <a14:useLocalDpi xmlns:a14="http://schemas.microsoft.com/office/drawing/2010/main" val="0"/>
              </a:ext>
            </a:extLst>
          </a:blip>
          <a:srcRect t="20575" b="15156"/>
          <a:stretch/>
        </p:blipFill>
        <p:spPr bwMode="auto">
          <a:xfrm>
            <a:off x="1198299" y="2260112"/>
            <a:ext cx="903894" cy="869195"/>
          </a:xfrm>
          <a:prstGeom prst="rect">
            <a:avLst/>
          </a:prstGeom>
          <a:noFill/>
          <a:extLst>
            <a:ext uri="{909E8E84-426E-40DD-AFC4-6F175D3DCCD1}">
              <a14:hiddenFill xmlns:a14="http://schemas.microsoft.com/office/drawing/2010/main">
                <a:solidFill>
                  <a:srgbClr val="FFFFFF"/>
                </a:solidFill>
              </a14:hiddenFill>
            </a:ext>
          </a:extLst>
        </p:spPr>
      </p:pic>
      <p:pic>
        <p:nvPicPr>
          <p:cNvPr id="9" name="Slika 8"/>
          <p:cNvPicPr>
            <a:picLocks noChangeAspect="1"/>
          </p:cNvPicPr>
          <p:nvPr/>
        </p:nvPicPr>
        <p:blipFill rotWithShape="1">
          <a:blip r:embed="rId4"/>
          <a:srcRect l="15073" t="20537" r="12927" b="27171"/>
          <a:stretch/>
        </p:blipFill>
        <p:spPr>
          <a:xfrm>
            <a:off x="1233979" y="5441010"/>
            <a:ext cx="766648" cy="835211"/>
          </a:xfrm>
          <a:prstGeom prst="rect">
            <a:avLst/>
          </a:prstGeom>
        </p:spPr>
      </p:pic>
      <p:pic>
        <p:nvPicPr>
          <p:cNvPr id="10" name="Slika 9"/>
          <p:cNvPicPr>
            <a:picLocks noChangeAspect="1"/>
          </p:cNvPicPr>
          <p:nvPr/>
        </p:nvPicPr>
        <p:blipFill rotWithShape="1">
          <a:blip r:embed="rId5"/>
          <a:srcRect l="16829" t="24829" r="15854" b="27171"/>
          <a:stretch/>
        </p:blipFill>
        <p:spPr>
          <a:xfrm>
            <a:off x="1296600" y="1315772"/>
            <a:ext cx="742949" cy="794633"/>
          </a:xfrm>
          <a:prstGeom prst="rect">
            <a:avLst/>
          </a:prstGeom>
        </p:spPr>
      </p:pic>
      <p:pic>
        <p:nvPicPr>
          <p:cNvPr id="13" name="Slika 12"/>
          <p:cNvPicPr>
            <a:picLocks noChangeAspect="1"/>
          </p:cNvPicPr>
          <p:nvPr/>
        </p:nvPicPr>
        <p:blipFill rotWithShape="1">
          <a:blip r:embed="rId6"/>
          <a:srcRect l="15667" t="26372" r="13961" b="19987"/>
          <a:stretch/>
        </p:blipFill>
        <p:spPr>
          <a:xfrm>
            <a:off x="1276079" y="4313495"/>
            <a:ext cx="717174" cy="821491"/>
          </a:xfrm>
          <a:prstGeom prst="rect">
            <a:avLst/>
          </a:prstGeom>
        </p:spPr>
      </p:pic>
      <p:sp>
        <p:nvSpPr>
          <p:cNvPr id="14" name="TekstniOkvir 13"/>
          <p:cNvSpPr txBox="1"/>
          <p:nvPr/>
        </p:nvSpPr>
        <p:spPr>
          <a:xfrm>
            <a:off x="2206430" y="795011"/>
            <a:ext cx="4637699" cy="523084"/>
          </a:xfrm>
          <a:prstGeom prst="rect">
            <a:avLst/>
          </a:prstGeom>
          <a:solidFill>
            <a:srgbClr val="FFC000"/>
          </a:solidFill>
        </p:spPr>
        <p:txBody>
          <a:bodyPr wrap="square" rtlCol="0">
            <a:spAutoFit/>
          </a:bodyPr>
          <a:lstStyle/>
          <a:p>
            <a:pPr algn="ctr"/>
            <a:r>
              <a:rPr lang="hr-HR" sz="2799" b="1" dirty="0">
                <a:solidFill>
                  <a:srgbClr val="002060"/>
                </a:solidFill>
              </a:rPr>
              <a:t>Artikulacija ishoda učenja</a:t>
            </a:r>
          </a:p>
        </p:txBody>
      </p:sp>
      <p:sp>
        <p:nvSpPr>
          <p:cNvPr id="18" name="TekstniOkvir 17"/>
          <p:cNvSpPr txBox="1"/>
          <p:nvPr/>
        </p:nvSpPr>
        <p:spPr>
          <a:xfrm>
            <a:off x="2123644" y="1586844"/>
            <a:ext cx="4188106" cy="461665"/>
          </a:xfrm>
          <a:prstGeom prst="rect">
            <a:avLst/>
          </a:prstGeom>
          <a:noFill/>
        </p:spPr>
        <p:txBody>
          <a:bodyPr wrap="square" rtlCol="0">
            <a:spAutoFit/>
          </a:bodyPr>
          <a:lstStyle/>
          <a:p>
            <a:r>
              <a:rPr lang="hr-HR" sz="2400" dirty="0"/>
              <a:t> SPECIFIC = </a:t>
            </a:r>
            <a:r>
              <a:rPr lang="hr-HR" sz="2400" dirty="0" smtClean="0"/>
              <a:t>određen</a:t>
            </a:r>
            <a:endParaRPr lang="hr-HR" sz="2400" dirty="0"/>
          </a:p>
        </p:txBody>
      </p:sp>
      <p:sp>
        <p:nvSpPr>
          <p:cNvPr id="20" name="TekstniOkvir 19"/>
          <p:cNvSpPr txBox="1"/>
          <p:nvPr/>
        </p:nvSpPr>
        <p:spPr>
          <a:xfrm>
            <a:off x="2112699" y="3278980"/>
            <a:ext cx="4188106" cy="892424"/>
          </a:xfrm>
          <a:prstGeom prst="rect">
            <a:avLst/>
          </a:prstGeom>
          <a:noFill/>
        </p:spPr>
        <p:txBody>
          <a:bodyPr wrap="square" rtlCol="0">
            <a:spAutoFit/>
          </a:bodyPr>
          <a:lstStyle/>
          <a:p>
            <a:r>
              <a:rPr lang="hr-HR" sz="2799" dirty="0"/>
              <a:t> </a:t>
            </a:r>
            <a:r>
              <a:rPr lang="hr-HR" sz="2400" dirty="0"/>
              <a:t>ACTION ORIENTED = usmjeren na </a:t>
            </a:r>
            <a:r>
              <a:rPr lang="hr-HR" sz="2400" dirty="0" smtClean="0"/>
              <a:t>aktivnosti</a:t>
            </a:r>
            <a:endParaRPr lang="hr-HR" sz="2400" dirty="0"/>
          </a:p>
        </p:txBody>
      </p:sp>
      <p:sp>
        <p:nvSpPr>
          <p:cNvPr id="21" name="TekstniOkvir 20"/>
          <p:cNvSpPr txBox="1"/>
          <p:nvPr/>
        </p:nvSpPr>
        <p:spPr>
          <a:xfrm>
            <a:off x="2067279" y="4602406"/>
            <a:ext cx="4188106" cy="523092"/>
          </a:xfrm>
          <a:prstGeom prst="rect">
            <a:avLst/>
          </a:prstGeom>
          <a:noFill/>
        </p:spPr>
        <p:txBody>
          <a:bodyPr wrap="square" rtlCol="0">
            <a:spAutoFit/>
          </a:bodyPr>
          <a:lstStyle/>
          <a:p>
            <a:r>
              <a:rPr lang="hr-HR" sz="2799" dirty="0"/>
              <a:t> </a:t>
            </a:r>
            <a:r>
              <a:rPr lang="hr-HR" sz="2400" dirty="0"/>
              <a:t>REASONABLE = </a:t>
            </a:r>
            <a:r>
              <a:rPr lang="hr-HR" sz="2400" dirty="0" smtClean="0"/>
              <a:t>ostvariv</a:t>
            </a:r>
            <a:endParaRPr lang="hr-HR" sz="2400" dirty="0"/>
          </a:p>
        </p:txBody>
      </p:sp>
      <p:sp>
        <p:nvSpPr>
          <p:cNvPr id="22" name="TekstniOkvir 21"/>
          <p:cNvSpPr txBox="1"/>
          <p:nvPr/>
        </p:nvSpPr>
        <p:spPr>
          <a:xfrm>
            <a:off x="2151182" y="2433163"/>
            <a:ext cx="4188106" cy="523092"/>
          </a:xfrm>
          <a:prstGeom prst="rect">
            <a:avLst/>
          </a:prstGeom>
          <a:noFill/>
        </p:spPr>
        <p:txBody>
          <a:bodyPr wrap="square" rtlCol="0">
            <a:spAutoFit/>
          </a:bodyPr>
          <a:lstStyle/>
          <a:p>
            <a:r>
              <a:rPr lang="hr-HR" sz="2799" dirty="0"/>
              <a:t> </a:t>
            </a:r>
            <a:r>
              <a:rPr lang="hr-HR" sz="2400" dirty="0"/>
              <a:t>MEASURABLE = mjerljiv</a:t>
            </a:r>
          </a:p>
        </p:txBody>
      </p:sp>
      <p:sp>
        <p:nvSpPr>
          <p:cNvPr id="23" name="TekstniOkvir 22"/>
          <p:cNvSpPr txBox="1"/>
          <p:nvPr/>
        </p:nvSpPr>
        <p:spPr>
          <a:xfrm>
            <a:off x="2000627" y="5445224"/>
            <a:ext cx="4412251" cy="830997"/>
          </a:xfrm>
          <a:prstGeom prst="rect">
            <a:avLst/>
          </a:prstGeom>
          <a:noFill/>
        </p:spPr>
        <p:txBody>
          <a:bodyPr wrap="square" rtlCol="0">
            <a:spAutoFit/>
          </a:bodyPr>
          <a:lstStyle/>
          <a:p>
            <a:r>
              <a:rPr lang="hr-HR" sz="2400" dirty="0"/>
              <a:t> TIME-BOUND = vremenski </a:t>
            </a:r>
            <a:r>
              <a:rPr lang="hr-HR" sz="2400" dirty="0" smtClean="0"/>
              <a:t>ograničen</a:t>
            </a:r>
            <a:endParaRPr lang="hr-HR" sz="2400" dirty="0"/>
          </a:p>
        </p:txBody>
      </p:sp>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6580" y="3284984"/>
            <a:ext cx="3318748" cy="315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59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Grp="1" noChangeArrowheads="1"/>
          </p:cNvSpPr>
          <p:nvPr>
            <p:ph type="title" idx="4294967295"/>
          </p:nvPr>
        </p:nvSpPr>
        <p:spPr>
          <a:xfrm>
            <a:off x="1701924" y="196697"/>
            <a:ext cx="7851775" cy="648072"/>
          </a:xfrm>
          <a:solidFill>
            <a:srgbClr val="FFC000"/>
          </a:solidFill>
        </p:spPr>
        <p:txBody>
          <a:bodyPr>
            <a:normAutofit/>
          </a:bodyPr>
          <a:lstStyle/>
          <a:p>
            <a:r>
              <a:rPr lang="hr-HR" altLang="sr-Latn-RS" sz="3200" b="1" dirty="0">
                <a:solidFill>
                  <a:srgbClr val="002060"/>
                </a:solidFill>
                <a:latin typeface="+mn-lt"/>
              </a:rPr>
              <a:t>Formula jakih ishoda </a:t>
            </a:r>
            <a:r>
              <a:rPr lang="hr-HR" altLang="sr-Latn-RS" sz="3200" b="1" dirty="0" smtClean="0">
                <a:solidFill>
                  <a:srgbClr val="002060"/>
                </a:solidFill>
                <a:latin typeface="+mn-lt"/>
              </a:rPr>
              <a:t>učenja</a:t>
            </a:r>
            <a:endParaRPr lang="en-GB" altLang="sr-Latn-RS" sz="3200" b="1" dirty="0">
              <a:solidFill>
                <a:srgbClr val="002060"/>
              </a:solidFill>
              <a:latin typeface="+mn-lt"/>
            </a:endParaRPr>
          </a:p>
        </p:txBody>
      </p:sp>
      <p:sp>
        <p:nvSpPr>
          <p:cNvPr id="17416" name="Rectangle 8"/>
          <p:cNvSpPr>
            <a:spLocks noChangeArrowheads="1"/>
          </p:cNvSpPr>
          <p:nvPr/>
        </p:nvSpPr>
        <p:spPr bwMode="auto">
          <a:xfrm>
            <a:off x="1117308" y="3352819"/>
            <a:ext cx="2031471" cy="1295063"/>
          </a:xfrm>
          <a:prstGeom prst="rect">
            <a:avLst/>
          </a:prstGeom>
          <a:solidFill>
            <a:schemeClr val="bg1"/>
          </a:soli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r-HR" altLang="sr-Latn-RS" sz="1799" dirty="0"/>
              <a:t>MJERLJIV,</a:t>
            </a:r>
          </a:p>
          <a:p>
            <a:pPr algn="ctr"/>
            <a:r>
              <a:rPr lang="hr-HR" altLang="sr-Latn-RS" sz="1799" dirty="0"/>
              <a:t>SPECIFIČAN</a:t>
            </a:r>
          </a:p>
          <a:p>
            <a:pPr algn="ctr"/>
            <a:r>
              <a:rPr lang="hr-HR" altLang="sr-Latn-RS" sz="1799" dirty="0"/>
              <a:t>ISHOD</a:t>
            </a:r>
            <a:endParaRPr lang="en-GB" altLang="sr-Latn-RS" sz="1799" dirty="0"/>
          </a:p>
        </p:txBody>
      </p:sp>
      <p:sp>
        <p:nvSpPr>
          <p:cNvPr id="17418" name="Line 10"/>
          <p:cNvSpPr>
            <a:spLocks noChangeShapeType="1"/>
          </p:cNvSpPr>
          <p:nvPr/>
        </p:nvSpPr>
        <p:spPr bwMode="auto">
          <a:xfrm>
            <a:off x="3430116" y="3932406"/>
            <a:ext cx="121888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sz="1799"/>
          </a:p>
        </p:txBody>
      </p:sp>
      <p:sp>
        <p:nvSpPr>
          <p:cNvPr id="17419" name="Line 11"/>
          <p:cNvSpPr>
            <a:spLocks noChangeShapeType="1"/>
          </p:cNvSpPr>
          <p:nvPr/>
        </p:nvSpPr>
        <p:spPr bwMode="auto">
          <a:xfrm>
            <a:off x="3430116" y="4262940"/>
            <a:ext cx="121888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sz="1799"/>
          </a:p>
        </p:txBody>
      </p:sp>
      <p:sp>
        <p:nvSpPr>
          <p:cNvPr id="17420" name="Rectangle 12"/>
          <p:cNvSpPr>
            <a:spLocks noChangeArrowheads="1"/>
          </p:cNvSpPr>
          <p:nvPr/>
        </p:nvSpPr>
        <p:spPr bwMode="auto">
          <a:xfrm>
            <a:off x="4960263" y="3310885"/>
            <a:ext cx="1929897" cy="13712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sz="1799"/>
          </a:p>
        </p:txBody>
      </p:sp>
      <p:sp>
        <p:nvSpPr>
          <p:cNvPr id="17421" name="Text Box 13"/>
          <p:cNvSpPr txBox="1">
            <a:spLocks noChangeArrowheads="1"/>
          </p:cNvSpPr>
          <p:nvPr/>
        </p:nvSpPr>
        <p:spPr bwMode="auto">
          <a:xfrm>
            <a:off x="5471697" y="3681690"/>
            <a:ext cx="1030026" cy="6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hr-HR" altLang="sr-Latn-RS" sz="1799" b="1" dirty="0">
                <a:solidFill>
                  <a:srgbClr val="C00000"/>
                </a:solidFill>
              </a:rPr>
              <a:t>GLAGOL,</a:t>
            </a:r>
          </a:p>
          <a:p>
            <a:pPr algn="ctr"/>
            <a:r>
              <a:rPr lang="hr-HR" altLang="sr-Latn-RS" sz="1799" b="1" dirty="0">
                <a:solidFill>
                  <a:srgbClr val="C00000"/>
                </a:solidFill>
              </a:rPr>
              <a:t>AKCIJA</a:t>
            </a:r>
            <a:endParaRPr lang="en-GB" altLang="sr-Latn-RS" sz="1799" b="1" dirty="0">
              <a:solidFill>
                <a:srgbClr val="C00000"/>
              </a:solidFill>
            </a:endParaRPr>
          </a:p>
        </p:txBody>
      </p:sp>
      <p:sp>
        <p:nvSpPr>
          <p:cNvPr id="17422" name="Line 14"/>
          <p:cNvSpPr>
            <a:spLocks noChangeShapeType="1"/>
          </p:cNvSpPr>
          <p:nvPr/>
        </p:nvSpPr>
        <p:spPr bwMode="auto">
          <a:xfrm>
            <a:off x="7094954" y="3996506"/>
            <a:ext cx="111730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sz="1799"/>
          </a:p>
        </p:txBody>
      </p:sp>
      <p:sp>
        <p:nvSpPr>
          <p:cNvPr id="17423" name="Line 15"/>
          <p:cNvSpPr>
            <a:spLocks noChangeShapeType="1"/>
          </p:cNvSpPr>
          <p:nvPr/>
        </p:nvSpPr>
        <p:spPr bwMode="auto">
          <a:xfrm>
            <a:off x="7653609" y="3501335"/>
            <a:ext cx="0" cy="9903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sz="1799"/>
          </a:p>
        </p:txBody>
      </p:sp>
      <p:sp>
        <p:nvSpPr>
          <p:cNvPr id="17425" name="Rectangle 17"/>
          <p:cNvSpPr>
            <a:spLocks noChangeArrowheads="1"/>
          </p:cNvSpPr>
          <p:nvPr/>
        </p:nvSpPr>
        <p:spPr bwMode="auto">
          <a:xfrm>
            <a:off x="8390025" y="3232447"/>
            <a:ext cx="1726750" cy="13712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sz="1799"/>
          </a:p>
        </p:txBody>
      </p:sp>
      <p:sp>
        <p:nvSpPr>
          <p:cNvPr id="17426" name="Text Box 18"/>
          <p:cNvSpPr txBox="1">
            <a:spLocks noChangeArrowheads="1"/>
          </p:cNvSpPr>
          <p:nvPr/>
        </p:nvSpPr>
        <p:spPr bwMode="auto">
          <a:xfrm>
            <a:off x="8648491" y="3456595"/>
            <a:ext cx="1209818" cy="92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799" b="1" dirty="0">
                <a:solidFill>
                  <a:srgbClr val="002060"/>
                </a:solidFill>
              </a:rPr>
              <a:t>KAKO BI/</a:t>
            </a:r>
          </a:p>
          <a:p>
            <a:r>
              <a:rPr lang="hr-HR" altLang="sr-Latn-RS" sz="1799" b="1" dirty="0">
                <a:solidFill>
                  <a:srgbClr val="002060"/>
                </a:solidFill>
              </a:rPr>
              <a:t>U SVRHU /</a:t>
            </a:r>
          </a:p>
          <a:p>
            <a:r>
              <a:rPr lang="hr-HR" altLang="sr-Latn-RS" sz="1799" b="1" dirty="0">
                <a:solidFill>
                  <a:srgbClr val="002060"/>
                </a:solidFill>
              </a:rPr>
              <a:t>ZAŠTO</a:t>
            </a:r>
            <a:endParaRPr lang="en-GB" altLang="sr-Latn-RS" sz="1799" b="1" dirty="0">
              <a:solidFill>
                <a:srgbClr val="002060"/>
              </a:solidFill>
            </a:endParaRPr>
          </a:p>
        </p:txBody>
      </p:sp>
      <p:sp>
        <p:nvSpPr>
          <p:cNvPr id="17427" name="Text Box 19"/>
          <p:cNvSpPr txBox="1">
            <a:spLocks noChangeArrowheads="1"/>
          </p:cNvSpPr>
          <p:nvPr/>
        </p:nvSpPr>
        <p:spPr bwMode="auto">
          <a:xfrm>
            <a:off x="1117308" y="4778298"/>
            <a:ext cx="9852634" cy="160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hr-HR" altLang="sr-Latn-RS" sz="1799" dirty="0"/>
              <a:t>primjeri</a:t>
            </a:r>
            <a:r>
              <a:rPr lang="hr-HR" altLang="sr-Latn-RS" sz="1799" dirty="0" smtClean="0"/>
              <a:t>:</a:t>
            </a:r>
            <a:endParaRPr lang="hr-HR" altLang="sr-Latn-RS" sz="2000" dirty="0"/>
          </a:p>
          <a:p>
            <a:r>
              <a:rPr lang="hr-HR" altLang="sr-Latn-RS" sz="2000" b="1" dirty="0" smtClean="0">
                <a:solidFill>
                  <a:srgbClr val="00B050"/>
                </a:solidFill>
              </a:rPr>
              <a:t>Učenik</a:t>
            </a:r>
            <a:r>
              <a:rPr lang="hr-HR" altLang="sr-Latn-RS" sz="2000" dirty="0" smtClean="0"/>
              <a:t>  </a:t>
            </a:r>
            <a:r>
              <a:rPr lang="hr-HR" altLang="sr-Latn-RS" sz="2000" b="1" dirty="0" smtClean="0">
                <a:solidFill>
                  <a:srgbClr val="990000"/>
                </a:solidFill>
              </a:rPr>
              <a:t>uspoređuje </a:t>
            </a:r>
            <a:r>
              <a:rPr lang="hr-HR" altLang="sr-Latn-RS" sz="2000" dirty="0" smtClean="0"/>
              <a:t> informacije iz različitih izvora  </a:t>
            </a:r>
            <a:r>
              <a:rPr lang="hr-HR" altLang="sr-Latn-RS" sz="2000" b="1" dirty="0">
                <a:solidFill>
                  <a:srgbClr val="002060"/>
                </a:solidFill>
              </a:rPr>
              <a:t>kako bi </a:t>
            </a:r>
            <a:r>
              <a:rPr lang="hr-HR" altLang="sr-Latn-RS" sz="2000" b="1" dirty="0" smtClean="0">
                <a:solidFill>
                  <a:srgbClr val="002060"/>
                </a:solidFill>
              </a:rPr>
              <a:t>mogao procijeniti </a:t>
            </a:r>
            <a:r>
              <a:rPr lang="hr-HR" altLang="sr-Latn-RS" sz="2000" b="1" dirty="0">
                <a:solidFill>
                  <a:srgbClr val="002060"/>
                </a:solidFill>
              </a:rPr>
              <a:t>kvalitetu</a:t>
            </a:r>
            <a:r>
              <a:rPr lang="hr-HR" altLang="sr-Latn-RS" sz="2000" dirty="0">
                <a:solidFill>
                  <a:srgbClr val="002060"/>
                </a:solidFill>
              </a:rPr>
              <a:t> </a:t>
            </a:r>
            <a:r>
              <a:rPr lang="hr-HR" altLang="sr-Latn-RS" sz="2000" dirty="0"/>
              <a:t>i </a:t>
            </a:r>
            <a:r>
              <a:rPr lang="hr-HR" altLang="sr-Latn-RS" sz="2000" dirty="0" smtClean="0"/>
              <a:t>pouzdanost informacija</a:t>
            </a:r>
            <a:r>
              <a:rPr lang="hr-HR" altLang="sr-Latn-RS" sz="2000" dirty="0" smtClean="0">
                <a:solidFill>
                  <a:srgbClr val="002060"/>
                </a:solidFill>
              </a:rPr>
              <a:t>.</a:t>
            </a:r>
            <a:endParaRPr lang="hr-HR" altLang="sr-Latn-RS" sz="2000" dirty="0">
              <a:solidFill>
                <a:srgbClr val="002060"/>
              </a:solidFill>
            </a:endParaRPr>
          </a:p>
          <a:p>
            <a:endParaRPr lang="hr-HR" altLang="sr-Latn-RS" sz="2000" b="1" dirty="0">
              <a:solidFill>
                <a:srgbClr val="00B050"/>
              </a:solidFill>
            </a:endParaRPr>
          </a:p>
          <a:p>
            <a:r>
              <a:rPr lang="hr-HR" altLang="sr-Latn-RS" sz="2000" b="1" dirty="0">
                <a:solidFill>
                  <a:srgbClr val="00B050"/>
                </a:solidFill>
              </a:rPr>
              <a:t>Učenik </a:t>
            </a:r>
            <a:r>
              <a:rPr lang="hr-HR" altLang="sr-Latn-RS" sz="2000" b="1" dirty="0">
                <a:solidFill>
                  <a:srgbClr val="990000"/>
                </a:solidFill>
              </a:rPr>
              <a:t>koristi</a:t>
            </a:r>
            <a:r>
              <a:rPr lang="hr-HR" altLang="sr-Latn-RS" sz="2000" dirty="0"/>
              <a:t> enciklopediju i leksikon </a:t>
            </a:r>
            <a:r>
              <a:rPr lang="hr-HR" altLang="sr-Latn-RS" sz="2000" b="1" dirty="0">
                <a:solidFill>
                  <a:srgbClr val="002060"/>
                </a:solidFill>
              </a:rPr>
              <a:t>za</a:t>
            </a:r>
            <a:r>
              <a:rPr lang="hr-HR" altLang="sr-Latn-RS" sz="2000" dirty="0"/>
              <a:t> proširivanje znanja. </a:t>
            </a:r>
            <a:endParaRPr lang="en-GB" altLang="sr-Latn-RS" sz="2000" dirty="0"/>
          </a:p>
        </p:txBody>
      </p:sp>
      <p:sp>
        <p:nvSpPr>
          <p:cNvPr id="2" name="Pravokutnik 1"/>
          <p:cNvSpPr/>
          <p:nvPr/>
        </p:nvSpPr>
        <p:spPr>
          <a:xfrm>
            <a:off x="981844" y="1035218"/>
            <a:ext cx="10585176" cy="2246769"/>
          </a:xfrm>
          <a:prstGeom prst="rect">
            <a:avLst/>
          </a:prstGeom>
        </p:spPr>
        <p:txBody>
          <a:bodyPr wrap="square">
            <a:spAutoFit/>
          </a:bodyPr>
          <a:lstStyle/>
          <a:p>
            <a:pPr lvl="1"/>
            <a:r>
              <a:rPr lang="hr-HR" sz="2000" b="1" dirty="0">
                <a:solidFill>
                  <a:srgbClr val="00B050"/>
                </a:solidFill>
              </a:rPr>
              <a:t>subjekt</a:t>
            </a:r>
            <a:r>
              <a:rPr lang="hr-HR" sz="2000" dirty="0"/>
              <a:t> – određuje na koga se ishod odnosi (učenik)</a:t>
            </a:r>
          </a:p>
          <a:p>
            <a:pPr lvl="1"/>
            <a:endParaRPr lang="hr-HR" sz="2000" dirty="0" smtClean="0">
              <a:solidFill>
                <a:srgbClr val="FF0000"/>
              </a:solidFill>
            </a:endParaRPr>
          </a:p>
          <a:p>
            <a:pPr lvl="1"/>
            <a:r>
              <a:rPr lang="hr-HR" sz="2000" dirty="0" smtClean="0">
                <a:solidFill>
                  <a:srgbClr val="C00000"/>
                </a:solidFill>
              </a:rPr>
              <a:t>aktivni </a:t>
            </a:r>
            <a:r>
              <a:rPr lang="hr-HR" sz="2000" dirty="0">
                <a:solidFill>
                  <a:srgbClr val="C00000"/>
                </a:solidFill>
              </a:rPr>
              <a:t>glagol </a:t>
            </a:r>
            <a:r>
              <a:rPr lang="hr-HR" sz="2000" dirty="0"/>
              <a:t>– određuje razinu kognitivnih procesa, jasnu i određenu radnju koju očekujemo od učenika (3. lice jednine prezenta)</a:t>
            </a:r>
          </a:p>
          <a:p>
            <a:pPr lvl="1"/>
            <a:endParaRPr lang="hr-HR" sz="2000" dirty="0" smtClean="0">
              <a:solidFill>
                <a:schemeClr val="accent2"/>
              </a:solidFill>
            </a:endParaRPr>
          </a:p>
          <a:p>
            <a:pPr lvl="1"/>
            <a:r>
              <a:rPr lang="hr-HR" sz="2000" dirty="0" smtClean="0">
                <a:solidFill>
                  <a:srgbClr val="002060"/>
                </a:solidFill>
              </a:rPr>
              <a:t>objekt</a:t>
            </a:r>
            <a:r>
              <a:rPr lang="hr-HR" sz="2000" dirty="0" smtClean="0"/>
              <a:t> </a:t>
            </a:r>
            <a:r>
              <a:rPr lang="hr-HR" sz="2000" dirty="0"/>
              <a:t>- fraza kojom opisujemo predmetne sadržaje (znanja, vještine i stavove) koje učenici trebaju naučiti</a:t>
            </a:r>
          </a:p>
        </p:txBody>
      </p:sp>
    </p:spTree>
    <p:extLst>
      <p:ext uri="{BB962C8B-B14F-4D97-AF65-F5344CB8AC3E}">
        <p14:creationId xmlns:p14="http://schemas.microsoft.com/office/powerpoint/2010/main" val="27925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45435" y="124038"/>
            <a:ext cx="8753708" cy="571702"/>
          </a:xfrm>
        </p:spPr>
        <p:txBody>
          <a:bodyPr>
            <a:normAutofit/>
          </a:bodyPr>
          <a:lstStyle/>
          <a:p>
            <a:pPr algn="ctr"/>
            <a:r>
              <a:rPr lang="hr-HR" sz="2800" b="1" dirty="0">
                <a:solidFill>
                  <a:schemeClr val="accent2">
                    <a:lumMod val="20000"/>
                    <a:lumOff val="80000"/>
                  </a:schemeClr>
                </a:solidFill>
              </a:rPr>
              <a:t>PRIMJERI ISHODA</a:t>
            </a:r>
          </a:p>
        </p:txBody>
      </p:sp>
      <p:sp>
        <p:nvSpPr>
          <p:cNvPr id="3" name="Rezervirano mjesto sadržaja 2"/>
          <p:cNvSpPr>
            <a:spLocks noGrp="1"/>
          </p:cNvSpPr>
          <p:nvPr>
            <p:ph idx="1"/>
          </p:nvPr>
        </p:nvSpPr>
        <p:spPr>
          <a:xfrm>
            <a:off x="1589319" y="947855"/>
            <a:ext cx="9833685" cy="5809785"/>
          </a:xfrm>
        </p:spPr>
        <p:txBody>
          <a:bodyPr>
            <a:normAutofit/>
          </a:bodyPr>
          <a:lstStyle/>
          <a:p>
            <a:r>
              <a:rPr lang="hr-HR" sz="2200" b="1" dirty="0"/>
              <a:t>Ishodi učenja trebaju biti usmjereni na učenikovo učenje, a ne na učiteljev rad</a:t>
            </a:r>
            <a:r>
              <a:rPr lang="hr-HR" sz="2200" b="1" dirty="0" smtClean="0"/>
              <a:t>:</a:t>
            </a:r>
          </a:p>
          <a:p>
            <a:endParaRPr lang="hr-HR" sz="2200" b="1" dirty="0" smtClean="0"/>
          </a:p>
          <a:p>
            <a:r>
              <a:rPr lang="hr-HR" sz="2200" dirty="0" smtClean="0"/>
              <a:t>Ishodi učenja moraju biti </a:t>
            </a:r>
            <a:r>
              <a:rPr lang="hr-HR" sz="2200" i="1" u="sng" dirty="0" smtClean="0"/>
              <a:t>specifični:</a:t>
            </a:r>
            <a:endParaRPr lang="hr-HR" sz="2200" i="1" u="sng" dirty="0"/>
          </a:p>
          <a:p>
            <a:pPr marL="0" indent="0">
              <a:buNone/>
            </a:pPr>
            <a:r>
              <a:rPr lang="hr-HR" sz="2200" b="1" i="1" dirty="0" smtClean="0">
                <a:solidFill>
                  <a:srgbClr val="00B050"/>
                </a:solidFill>
              </a:rPr>
              <a:t>     Učenik</a:t>
            </a:r>
            <a:r>
              <a:rPr lang="hr-HR" sz="2200" i="1" dirty="0" smtClean="0"/>
              <a:t> </a:t>
            </a:r>
            <a:r>
              <a:rPr lang="hr-HR" sz="2200" i="1" dirty="0">
                <a:solidFill>
                  <a:srgbClr val="FF0000"/>
                </a:solidFill>
              </a:rPr>
              <a:t>opisuje</a:t>
            </a:r>
            <a:r>
              <a:rPr lang="hr-HR" sz="2200" i="1" dirty="0"/>
              <a:t> </a:t>
            </a:r>
            <a:r>
              <a:rPr lang="hr-HR" sz="2200" i="1" dirty="0">
                <a:solidFill>
                  <a:srgbClr val="0070C0"/>
                </a:solidFill>
              </a:rPr>
              <a:t>najmanje dva oblika neprimjerenog ponašanja u knjižnici.</a:t>
            </a:r>
          </a:p>
          <a:p>
            <a:r>
              <a:rPr lang="hr-HR" sz="2200" dirty="0"/>
              <a:t>Ishodi učenja trebaju biti </a:t>
            </a:r>
            <a:r>
              <a:rPr lang="hr-HR" sz="2200" i="1" u="sng" dirty="0"/>
              <a:t>mjerljivi</a:t>
            </a:r>
            <a:r>
              <a:rPr lang="hr-HR" sz="2200" dirty="0"/>
              <a:t>: </a:t>
            </a:r>
          </a:p>
          <a:p>
            <a:pPr marL="0" indent="0">
              <a:buNone/>
            </a:pPr>
            <a:r>
              <a:rPr lang="hr-HR" sz="2200" b="1" i="1" dirty="0" smtClean="0">
                <a:solidFill>
                  <a:srgbClr val="00B050"/>
                </a:solidFill>
              </a:rPr>
              <a:t>      Učenik</a:t>
            </a:r>
            <a:r>
              <a:rPr lang="hr-HR" sz="2200" b="1" i="1" dirty="0" smtClean="0"/>
              <a:t> </a:t>
            </a:r>
            <a:r>
              <a:rPr lang="hr-HR" sz="2200" i="1" dirty="0">
                <a:solidFill>
                  <a:srgbClr val="FF0000"/>
                </a:solidFill>
              </a:rPr>
              <a:t>prepoznaje</a:t>
            </a:r>
            <a:r>
              <a:rPr lang="hr-HR" sz="2200" i="1" dirty="0"/>
              <a:t> </a:t>
            </a:r>
            <a:r>
              <a:rPr lang="hr-HR" sz="2200" i="1" dirty="0">
                <a:solidFill>
                  <a:srgbClr val="0070C0"/>
                </a:solidFill>
              </a:rPr>
              <a:t>oštećenja </a:t>
            </a:r>
            <a:r>
              <a:rPr lang="hr-HR" sz="2200" i="1" dirty="0" smtClean="0">
                <a:solidFill>
                  <a:srgbClr val="0070C0"/>
                </a:solidFill>
              </a:rPr>
              <a:t>na knjizi</a:t>
            </a:r>
            <a:r>
              <a:rPr lang="hr-HR" sz="2200" i="1" dirty="0" smtClean="0"/>
              <a:t>.</a:t>
            </a:r>
            <a:endParaRPr lang="hr-HR" sz="2200" i="1" dirty="0"/>
          </a:p>
          <a:p>
            <a:r>
              <a:rPr lang="hr-HR" sz="2200" dirty="0"/>
              <a:t>Ishodi učenja trebaju biti </a:t>
            </a:r>
            <a:r>
              <a:rPr lang="hr-HR" sz="2200" i="1" u="sng" dirty="0" smtClean="0"/>
              <a:t>fokusirani i </a:t>
            </a:r>
            <a:r>
              <a:rPr lang="hr-HR" sz="2200" i="1" u="sng" dirty="0"/>
              <a:t>ostvarivi u planiranom vremenu:</a:t>
            </a:r>
          </a:p>
          <a:p>
            <a:pPr marL="0" indent="0">
              <a:buNone/>
            </a:pPr>
            <a:r>
              <a:rPr lang="hr-HR" sz="2200" b="1" i="1" dirty="0" smtClean="0">
                <a:solidFill>
                  <a:srgbClr val="00B050"/>
                </a:solidFill>
              </a:rPr>
              <a:t>     Učenik</a:t>
            </a:r>
            <a:r>
              <a:rPr lang="hr-HR" sz="2200" i="1" dirty="0" smtClean="0">
                <a:solidFill>
                  <a:schemeClr val="accent2"/>
                </a:solidFill>
              </a:rPr>
              <a:t> </a:t>
            </a:r>
            <a:r>
              <a:rPr lang="hr-HR" sz="2200" i="1" dirty="0">
                <a:solidFill>
                  <a:srgbClr val="FF0000"/>
                </a:solidFill>
              </a:rPr>
              <a:t>demonstrira</a:t>
            </a:r>
            <a:r>
              <a:rPr lang="hr-HR" sz="2200" i="1" dirty="0"/>
              <a:t> </a:t>
            </a:r>
            <a:r>
              <a:rPr lang="hr-HR" sz="2200" i="1" dirty="0">
                <a:solidFill>
                  <a:srgbClr val="0070C0"/>
                </a:solidFill>
              </a:rPr>
              <a:t>posudbu knjige u knjižnici</a:t>
            </a:r>
            <a:r>
              <a:rPr lang="hr-HR" sz="2200" i="1" dirty="0"/>
              <a:t>.</a:t>
            </a:r>
          </a:p>
          <a:p>
            <a:r>
              <a:rPr lang="hr-HR" sz="2200" dirty="0"/>
              <a:t>Ishodi učenja trebaju biti usmjereni </a:t>
            </a:r>
            <a:r>
              <a:rPr lang="hr-HR" sz="2200" i="1" u="sng" dirty="0"/>
              <a:t>na rezultat učenja</a:t>
            </a:r>
            <a:r>
              <a:rPr lang="hr-HR" sz="2200" dirty="0"/>
              <a:t>, a ne na nastavne </a:t>
            </a:r>
            <a:r>
              <a:rPr lang="hr-HR" sz="2200" dirty="0" smtClean="0"/>
              <a:t>aktivnosti</a:t>
            </a:r>
            <a:r>
              <a:rPr lang="hr-HR" sz="2200" b="1" dirty="0" smtClean="0"/>
              <a:t>:</a:t>
            </a:r>
          </a:p>
          <a:p>
            <a:r>
              <a:rPr lang="hr-HR" sz="2200" b="1" i="1" dirty="0" smtClean="0">
                <a:solidFill>
                  <a:srgbClr val="00B050"/>
                </a:solidFill>
              </a:rPr>
              <a:t>Učenik</a:t>
            </a:r>
            <a:r>
              <a:rPr lang="hr-HR" sz="2200" i="1" dirty="0" smtClean="0"/>
              <a:t> </a:t>
            </a:r>
            <a:r>
              <a:rPr lang="hr-HR" sz="2200" i="1" dirty="0">
                <a:solidFill>
                  <a:srgbClr val="FF0000"/>
                </a:solidFill>
              </a:rPr>
              <a:t>predlaže</a:t>
            </a:r>
            <a:r>
              <a:rPr lang="hr-HR" sz="2200" i="1" dirty="0"/>
              <a:t> </a:t>
            </a:r>
            <a:r>
              <a:rPr lang="hr-HR" sz="2200" i="1" dirty="0">
                <a:solidFill>
                  <a:srgbClr val="0070C0"/>
                </a:solidFill>
              </a:rPr>
              <a:t>pravila ponašanja u školskoj knjižnici </a:t>
            </a:r>
            <a:r>
              <a:rPr lang="hr-HR" sz="2200" i="1" dirty="0" smtClean="0">
                <a:solidFill>
                  <a:srgbClr val="0070C0"/>
                </a:solidFill>
              </a:rPr>
              <a:t>pomoću </a:t>
            </a:r>
            <a:r>
              <a:rPr lang="hr-HR" sz="2200" i="1" dirty="0">
                <a:solidFill>
                  <a:srgbClr val="0070C0"/>
                </a:solidFill>
              </a:rPr>
              <a:t>plakata</a:t>
            </a:r>
            <a:r>
              <a:rPr lang="hr-HR" sz="2200" i="1" dirty="0" smtClean="0">
                <a:solidFill>
                  <a:schemeClr val="accent2"/>
                </a:solidFill>
              </a:rPr>
              <a:t>.</a:t>
            </a:r>
          </a:p>
          <a:p>
            <a:pPr marL="0" indent="0" algn="r">
              <a:buNone/>
            </a:pPr>
            <a:r>
              <a:rPr lang="hr-HR" sz="1400" i="1" dirty="0" smtClean="0">
                <a:solidFill>
                  <a:schemeClr val="accent2"/>
                </a:solidFill>
              </a:rPr>
              <a:t>Primjer </a:t>
            </a:r>
            <a:r>
              <a:rPr lang="hr-HR" sz="1400" i="1" dirty="0" err="1" smtClean="0">
                <a:solidFill>
                  <a:schemeClr val="accent2"/>
                </a:solidFill>
              </a:rPr>
              <a:t>V.Šperanda</a:t>
            </a:r>
            <a:r>
              <a:rPr lang="hr-HR" sz="1400" i="1" dirty="0" smtClean="0">
                <a:solidFill>
                  <a:schemeClr val="accent2"/>
                </a:solidFill>
              </a:rPr>
              <a:t>, </a:t>
            </a:r>
            <a:r>
              <a:rPr lang="hr-HR" sz="1400" i="1" dirty="0" err="1" smtClean="0">
                <a:solidFill>
                  <a:schemeClr val="accent2"/>
                </a:solidFill>
              </a:rPr>
              <a:t>dipl.knjižničar</a:t>
            </a:r>
            <a:endParaRPr lang="hr-HR" sz="1400" i="1" dirty="0" smtClean="0">
              <a:solidFill>
                <a:schemeClr val="accent2"/>
              </a:solidFill>
            </a:endParaRPr>
          </a:p>
          <a:p>
            <a:pPr marL="0" indent="0">
              <a:buNone/>
            </a:pPr>
            <a:r>
              <a:rPr lang="hr-HR" sz="2000" dirty="0" smtClean="0">
                <a:hlinkClick r:id="rId3"/>
              </a:rPr>
              <a:t>Dobar i loš ishod - </a:t>
            </a:r>
            <a:r>
              <a:rPr lang="hr-HR" sz="2000" dirty="0" err="1" smtClean="0">
                <a:hlinkClick r:id="rId3"/>
              </a:rPr>
              <a:t>loomen</a:t>
            </a:r>
            <a:endParaRPr lang="hr-HR" sz="2000" dirty="0"/>
          </a:p>
        </p:txBody>
      </p:sp>
      <p:sp>
        <p:nvSpPr>
          <p:cNvPr id="4" name="Rectangle 6"/>
          <p:cNvSpPr txBox="1">
            <a:spLocks noChangeArrowheads="1"/>
          </p:cNvSpPr>
          <p:nvPr/>
        </p:nvSpPr>
        <p:spPr>
          <a:xfrm>
            <a:off x="1701924" y="196697"/>
            <a:ext cx="7851775" cy="648072"/>
          </a:xfrm>
          <a:prstGeom prst="rect">
            <a:avLst/>
          </a:prstGeom>
          <a:solidFill>
            <a:srgbClr val="FFC000"/>
          </a:solidFill>
        </p:spPr>
        <p:txBody>
          <a:bodyPr vert="horz" lIns="91440" tIns="45720" rIns="91440" bIns="45720" rtlCol="0" anchor="t">
            <a:normAutofit/>
          </a:bodyPr>
          <a:lstStyle>
            <a:lvl1pPr algn="l" defTabSz="457063" rtl="0" eaLnBrk="1" latinLnBrk="0" hangingPunct="1">
              <a:spcBef>
                <a:spcPct val="0"/>
              </a:spcBef>
              <a:buNone/>
              <a:defRPr sz="3599"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altLang="sr-Latn-RS" sz="3200" b="1" dirty="0" smtClean="0">
                <a:solidFill>
                  <a:srgbClr val="002060"/>
                </a:solidFill>
                <a:latin typeface="+mn-lt"/>
              </a:rPr>
              <a:t>Primjeri ishoda</a:t>
            </a:r>
            <a:endParaRPr lang="en-GB" altLang="sr-Latn-RS" sz="3200" b="1" dirty="0">
              <a:solidFill>
                <a:srgbClr val="002060"/>
              </a:solidFill>
              <a:latin typeface="+mn-lt"/>
            </a:endParaRPr>
          </a:p>
        </p:txBody>
      </p:sp>
    </p:spTree>
    <p:extLst>
      <p:ext uri="{BB962C8B-B14F-4D97-AF65-F5344CB8AC3E}">
        <p14:creationId xmlns:p14="http://schemas.microsoft.com/office/powerpoint/2010/main" val="303218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629916" y="542947"/>
            <a:ext cx="9598696" cy="581797"/>
          </a:xfrm>
          <a:solidFill>
            <a:srgbClr val="FFC000"/>
          </a:solidFill>
        </p:spPr>
        <p:txBody>
          <a:bodyPr>
            <a:normAutofit/>
          </a:bodyPr>
          <a:lstStyle/>
          <a:p>
            <a:r>
              <a:rPr lang="hr-HR" altLang="sr-Latn-RS" sz="3200" b="1" dirty="0" smtClean="0">
                <a:solidFill>
                  <a:srgbClr val="002060"/>
                </a:solidFill>
                <a:latin typeface="+mn-lt"/>
              </a:rPr>
              <a:t>Standardi (kompetencije) u informacijskoj pismenosti</a:t>
            </a:r>
            <a:endParaRPr lang="hr-HR" altLang="sr-Latn-RS" sz="3200" b="1" dirty="0">
              <a:solidFill>
                <a:srgbClr val="002060"/>
              </a:solidFill>
              <a:latin typeface="+mn-lt"/>
            </a:endParaRPr>
          </a:p>
        </p:txBody>
      </p:sp>
      <p:sp>
        <p:nvSpPr>
          <p:cNvPr id="21507" name="AutoShape 3"/>
          <p:cNvSpPr>
            <a:spLocks noChangeArrowheads="1"/>
          </p:cNvSpPr>
          <p:nvPr/>
        </p:nvSpPr>
        <p:spPr bwMode="auto">
          <a:xfrm>
            <a:off x="3794399" y="1722189"/>
            <a:ext cx="6623442" cy="504694"/>
          </a:xfrm>
          <a:prstGeom prst="roundRect">
            <a:avLst>
              <a:gd name="adj" fmla="val 16667"/>
            </a:avLst>
          </a:prstGeom>
          <a:solidFill>
            <a:srgbClr val="B2B2B2"/>
          </a:solidFill>
          <a:ln>
            <a:noFill/>
          </a:ln>
          <a:effectLst/>
          <a:extLs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hr-HR" altLang="sr-Latn-RS" sz="1600">
                <a:cs typeface="Arial" charset="0"/>
              </a:rPr>
              <a:t>Navode se ciljevi informacijskog opismenjivanja </a:t>
            </a:r>
          </a:p>
          <a:p>
            <a:r>
              <a:rPr lang="hr-HR" altLang="sr-Latn-RS" sz="1600">
                <a:cs typeface="Arial" charset="0"/>
              </a:rPr>
              <a:t>(pretraživanje, vrednovanje, korištenje)</a:t>
            </a:r>
          </a:p>
        </p:txBody>
      </p:sp>
      <p:sp>
        <p:nvSpPr>
          <p:cNvPr id="21508" name="AutoShape 4"/>
          <p:cNvSpPr>
            <a:spLocks noChangeArrowheads="1"/>
          </p:cNvSpPr>
          <p:nvPr/>
        </p:nvSpPr>
        <p:spPr bwMode="auto">
          <a:xfrm>
            <a:off x="4438228" y="3147494"/>
            <a:ext cx="6623442" cy="504694"/>
          </a:xfrm>
          <a:prstGeom prst="roundRect">
            <a:avLst>
              <a:gd name="adj" fmla="val 16667"/>
            </a:avLst>
          </a:prstGeom>
          <a:solidFill>
            <a:srgbClr val="B2B2B2"/>
          </a:solidFill>
          <a:ln>
            <a:noFill/>
          </a:ln>
          <a:effectLst/>
          <a:extLs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hr-HR" altLang="sr-Latn-RS" sz="1600" dirty="0">
                <a:cs typeface="Arial" charset="0"/>
              </a:rPr>
              <a:t>Definira što učenik treba usvojiti kako bi </a:t>
            </a:r>
          </a:p>
          <a:p>
            <a:r>
              <a:rPr lang="hr-HR" altLang="sr-Latn-RS" sz="1600" dirty="0">
                <a:cs typeface="Arial" charset="0"/>
              </a:rPr>
              <a:t>bio informacijski pismen </a:t>
            </a:r>
          </a:p>
        </p:txBody>
      </p:sp>
      <p:sp>
        <p:nvSpPr>
          <p:cNvPr id="21509" name="AutoShape 5"/>
          <p:cNvSpPr>
            <a:spLocks noChangeArrowheads="1"/>
          </p:cNvSpPr>
          <p:nvPr/>
        </p:nvSpPr>
        <p:spPr bwMode="auto">
          <a:xfrm>
            <a:off x="5230316" y="4508220"/>
            <a:ext cx="6623442" cy="504694"/>
          </a:xfrm>
          <a:prstGeom prst="roundRect">
            <a:avLst>
              <a:gd name="adj" fmla="val 16667"/>
            </a:avLst>
          </a:prstGeom>
          <a:solidFill>
            <a:srgbClr val="B2B2B2"/>
          </a:solidFill>
          <a:ln>
            <a:noFill/>
          </a:ln>
          <a:effectLst/>
          <a:extLs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hr-HR" altLang="sr-Latn-RS" sz="1600" dirty="0">
                <a:cs typeface="Arial" charset="0"/>
              </a:rPr>
              <a:t>Određuju je li učenik savladao pojedini pokazatelj</a:t>
            </a:r>
          </a:p>
        </p:txBody>
      </p:sp>
      <p:sp>
        <p:nvSpPr>
          <p:cNvPr id="21510" name="AutoShape 6"/>
          <p:cNvSpPr>
            <a:spLocks noChangeArrowheads="1"/>
          </p:cNvSpPr>
          <p:nvPr/>
        </p:nvSpPr>
        <p:spPr bwMode="auto">
          <a:xfrm>
            <a:off x="1197868" y="1268976"/>
            <a:ext cx="2494899" cy="1223643"/>
          </a:xfrm>
          <a:prstGeom prst="roundRect">
            <a:avLst>
              <a:gd name="adj" fmla="val 16667"/>
            </a:avLst>
          </a:prstGeom>
          <a:solidFill>
            <a:srgbClr val="86002D">
              <a:alpha val="71001"/>
            </a:srgbClr>
          </a:solidFill>
          <a:ln w="12700" cap="sq">
            <a:solidFill>
              <a:srgbClr val="990033"/>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r-HR" altLang="sr-Latn-RS" sz="2399" b="1" dirty="0" smtClean="0">
                <a:cs typeface="Arial" charset="0"/>
              </a:rPr>
              <a:t>Standard</a:t>
            </a:r>
          </a:p>
          <a:p>
            <a:pPr algn="ctr"/>
            <a:r>
              <a:rPr lang="hr-HR" altLang="sr-Latn-RS" sz="2399" b="1" dirty="0" smtClean="0">
                <a:cs typeface="Arial" charset="0"/>
              </a:rPr>
              <a:t>(Kompetencija)</a:t>
            </a:r>
            <a:endParaRPr lang="hr-HR" altLang="sr-Latn-RS" sz="2399" b="1" dirty="0">
              <a:cs typeface="Arial" charset="0"/>
            </a:endParaRPr>
          </a:p>
        </p:txBody>
      </p:sp>
      <p:sp>
        <p:nvSpPr>
          <p:cNvPr id="21511" name="AutoShape 7"/>
          <p:cNvSpPr>
            <a:spLocks noChangeArrowheads="1"/>
          </p:cNvSpPr>
          <p:nvPr/>
        </p:nvSpPr>
        <p:spPr bwMode="auto">
          <a:xfrm>
            <a:off x="1932958" y="2708860"/>
            <a:ext cx="2494899" cy="1223644"/>
          </a:xfrm>
          <a:prstGeom prst="roundRect">
            <a:avLst>
              <a:gd name="adj" fmla="val 16667"/>
            </a:avLst>
          </a:prstGeom>
          <a:solidFill>
            <a:srgbClr val="FFFF66">
              <a:alpha val="77000"/>
            </a:srgbClr>
          </a:solidFill>
          <a:ln w="12700" cap="sq">
            <a:solidFill>
              <a:srgbClr val="E3DE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r-HR" altLang="sr-Latn-RS" sz="2399" b="1" dirty="0">
                <a:cs typeface="Arial" charset="0"/>
              </a:rPr>
              <a:t>Pokazatelj</a:t>
            </a:r>
          </a:p>
          <a:p>
            <a:pPr algn="ctr"/>
            <a:r>
              <a:rPr lang="hr-HR" altLang="sr-Latn-RS" sz="2399" b="1" dirty="0">
                <a:cs typeface="Arial" charset="0"/>
              </a:rPr>
              <a:t>uspješnosti</a:t>
            </a:r>
          </a:p>
        </p:txBody>
      </p:sp>
      <p:sp>
        <p:nvSpPr>
          <p:cNvPr id="21512" name="AutoShape 8"/>
          <p:cNvSpPr>
            <a:spLocks noChangeArrowheads="1"/>
          </p:cNvSpPr>
          <p:nvPr/>
        </p:nvSpPr>
        <p:spPr bwMode="auto">
          <a:xfrm>
            <a:off x="2638028" y="4148745"/>
            <a:ext cx="2494899" cy="1223644"/>
          </a:xfrm>
          <a:prstGeom prst="roundRect">
            <a:avLst>
              <a:gd name="adj" fmla="val 16667"/>
            </a:avLst>
          </a:prstGeom>
          <a:solidFill>
            <a:srgbClr val="698E00">
              <a:alpha val="44000"/>
            </a:srgbClr>
          </a:solidFill>
          <a:ln w="12700" cap="sq">
            <a:solidFill>
              <a:srgbClr val="99CC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r-HR" altLang="sr-Latn-RS" sz="2399" b="1">
                <a:cs typeface="Arial" charset="0"/>
              </a:rPr>
              <a:t>Ishod </a:t>
            </a:r>
          </a:p>
          <a:p>
            <a:pPr algn="ctr"/>
            <a:r>
              <a:rPr lang="hr-HR" altLang="sr-Latn-RS" sz="2399" b="1">
                <a:cs typeface="Arial" charset="0"/>
              </a:rPr>
              <a:t>učenja</a:t>
            </a:r>
          </a:p>
        </p:txBody>
      </p:sp>
    </p:spTree>
    <p:extLst>
      <p:ext uri="{BB962C8B-B14F-4D97-AF65-F5344CB8AC3E}">
        <p14:creationId xmlns:p14="http://schemas.microsoft.com/office/powerpoint/2010/main" val="42792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1000" fill="hold"/>
                                        <p:tgtEl>
                                          <p:spTgt spid="21507"/>
                                        </p:tgtEl>
                                        <p:attrNameLst>
                                          <p:attrName>ppt_w</p:attrName>
                                        </p:attrNameLst>
                                      </p:cBhvr>
                                      <p:tavLst>
                                        <p:tav tm="0">
                                          <p:val>
                                            <p:strVal val="#ppt_w*0.05"/>
                                          </p:val>
                                        </p:tav>
                                        <p:tav tm="100000">
                                          <p:val>
                                            <p:strVal val="#ppt_w"/>
                                          </p:val>
                                        </p:tav>
                                      </p:tavLst>
                                    </p:anim>
                                    <p:anim calcmode="lin" valueType="num">
                                      <p:cBhvr>
                                        <p:cTn id="8" dur="1000" fill="hold"/>
                                        <p:tgtEl>
                                          <p:spTgt spid="21507"/>
                                        </p:tgtEl>
                                        <p:attrNameLst>
                                          <p:attrName>ppt_h</p:attrName>
                                        </p:attrNameLst>
                                      </p:cBhvr>
                                      <p:tavLst>
                                        <p:tav tm="0">
                                          <p:val>
                                            <p:strVal val="#ppt_h"/>
                                          </p:val>
                                        </p:tav>
                                        <p:tav tm="100000">
                                          <p:val>
                                            <p:strVal val="#ppt_h"/>
                                          </p:val>
                                        </p:tav>
                                      </p:tavLst>
                                    </p:anim>
                                    <p:anim calcmode="lin" valueType="num">
                                      <p:cBhvr>
                                        <p:cTn id="9" dur="1000" fill="hold"/>
                                        <p:tgtEl>
                                          <p:spTgt spid="21507"/>
                                        </p:tgtEl>
                                        <p:attrNameLst>
                                          <p:attrName>ppt_x</p:attrName>
                                        </p:attrNameLst>
                                      </p:cBhvr>
                                      <p:tavLst>
                                        <p:tav tm="0">
                                          <p:val>
                                            <p:strVal val="#ppt_x-.2"/>
                                          </p:val>
                                        </p:tav>
                                        <p:tav tm="100000">
                                          <p:val>
                                            <p:strVal val="#ppt_x"/>
                                          </p:val>
                                        </p:tav>
                                      </p:tavLst>
                                    </p:anim>
                                    <p:anim calcmode="lin" valueType="num">
                                      <p:cBhvr>
                                        <p:cTn id="10" dur="1000" fill="hold"/>
                                        <p:tgtEl>
                                          <p:spTgt spid="21507"/>
                                        </p:tgtEl>
                                        <p:attrNameLst>
                                          <p:attrName>ppt_y</p:attrName>
                                        </p:attrNameLst>
                                      </p:cBhvr>
                                      <p:tavLst>
                                        <p:tav tm="0">
                                          <p:val>
                                            <p:strVal val="#ppt_y"/>
                                          </p:val>
                                        </p:tav>
                                        <p:tav tm="100000">
                                          <p:val>
                                            <p:strVal val="#ppt_y"/>
                                          </p:val>
                                        </p:tav>
                                      </p:tavLst>
                                    </p:anim>
                                    <p:animEffect transition="in" filter="fade">
                                      <p:cBhvr>
                                        <p:cTn id="11" dur="1000"/>
                                        <p:tgtEl>
                                          <p:spTgt spid="215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1508"/>
                                        </p:tgtEl>
                                        <p:attrNameLst>
                                          <p:attrName>style.visibility</p:attrName>
                                        </p:attrNameLst>
                                      </p:cBhvr>
                                      <p:to>
                                        <p:strVal val="visible"/>
                                      </p:to>
                                    </p:set>
                                    <p:anim calcmode="lin" valueType="num">
                                      <p:cBhvr>
                                        <p:cTn id="16" dur="1000" fill="hold"/>
                                        <p:tgtEl>
                                          <p:spTgt spid="21508"/>
                                        </p:tgtEl>
                                        <p:attrNameLst>
                                          <p:attrName>ppt_w</p:attrName>
                                        </p:attrNameLst>
                                      </p:cBhvr>
                                      <p:tavLst>
                                        <p:tav tm="0">
                                          <p:val>
                                            <p:strVal val="#ppt_w*0.05"/>
                                          </p:val>
                                        </p:tav>
                                        <p:tav tm="100000">
                                          <p:val>
                                            <p:strVal val="#ppt_w"/>
                                          </p:val>
                                        </p:tav>
                                      </p:tavLst>
                                    </p:anim>
                                    <p:anim calcmode="lin" valueType="num">
                                      <p:cBhvr>
                                        <p:cTn id="17" dur="1000" fill="hold"/>
                                        <p:tgtEl>
                                          <p:spTgt spid="21508"/>
                                        </p:tgtEl>
                                        <p:attrNameLst>
                                          <p:attrName>ppt_h</p:attrName>
                                        </p:attrNameLst>
                                      </p:cBhvr>
                                      <p:tavLst>
                                        <p:tav tm="0">
                                          <p:val>
                                            <p:strVal val="#ppt_h"/>
                                          </p:val>
                                        </p:tav>
                                        <p:tav tm="100000">
                                          <p:val>
                                            <p:strVal val="#ppt_h"/>
                                          </p:val>
                                        </p:tav>
                                      </p:tavLst>
                                    </p:anim>
                                    <p:anim calcmode="lin" valueType="num">
                                      <p:cBhvr>
                                        <p:cTn id="18" dur="1000" fill="hold"/>
                                        <p:tgtEl>
                                          <p:spTgt spid="21508"/>
                                        </p:tgtEl>
                                        <p:attrNameLst>
                                          <p:attrName>ppt_x</p:attrName>
                                        </p:attrNameLst>
                                      </p:cBhvr>
                                      <p:tavLst>
                                        <p:tav tm="0">
                                          <p:val>
                                            <p:strVal val="#ppt_x-.2"/>
                                          </p:val>
                                        </p:tav>
                                        <p:tav tm="100000">
                                          <p:val>
                                            <p:strVal val="#ppt_x"/>
                                          </p:val>
                                        </p:tav>
                                      </p:tavLst>
                                    </p:anim>
                                    <p:anim calcmode="lin" valueType="num">
                                      <p:cBhvr>
                                        <p:cTn id="19" dur="1000" fill="hold"/>
                                        <p:tgtEl>
                                          <p:spTgt spid="21508"/>
                                        </p:tgtEl>
                                        <p:attrNameLst>
                                          <p:attrName>ppt_y</p:attrName>
                                        </p:attrNameLst>
                                      </p:cBhvr>
                                      <p:tavLst>
                                        <p:tav tm="0">
                                          <p:val>
                                            <p:strVal val="#ppt_y"/>
                                          </p:val>
                                        </p:tav>
                                        <p:tav tm="100000">
                                          <p:val>
                                            <p:strVal val="#ppt_y"/>
                                          </p:val>
                                        </p:tav>
                                      </p:tavLst>
                                    </p:anim>
                                    <p:animEffect transition="in" filter="fade">
                                      <p:cBhvr>
                                        <p:cTn id="20" dur="1000"/>
                                        <p:tgtEl>
                                          <p:spTgt spid="215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1509"/>
                                        </p:tgtEl>
                                        <p:attrNameLst>
                                          <p:attrName>style.visibility</p:attrName>
                                        </p:attrNameLst>
                                      </p:cBhvr>
                                      <p:to>
                                        <p:strVal val="visible"/>
                                      </p:to>
                                    </p:set>
                                    <p:anim calcmode="lin" valueType="num">
                                      <p:cBhvr>
                                        <p:cTn id="25" dur="1000" fill="hold"/>
                                        <p:tgtEl>
                                          <p:spTgt spid="21509"/>
                                        </p:tgtEl>
                                        <p:attrNameLst>
                                          <p:attrName>ppt_w</p:attrName>
                                        </p:attrNameLst>
                                      </p:cBhvr>
                                      <p:tavLst>
                                        <p:tav tm="0">
                                          <p:val>
                                            <p:strVal val="#ppt_w*0.05"/>
                                          </p:val>
                                        </p:tav>
                                        <p:tav tm="100000">
                                          <p:val>
                                            <p:strVal val="#ppt_w"/>
                                          </p:val>
                                        </p:tav>
                                      </p:tavLst>
                                    </p:anim>
                                    <p:anim calcmode="lin" valueType="num">
                                      <p:cBhvr>
                                        <p:cTn id="26" dur="1000" fill="hold"/>
                                        <p:tgtEl>
                                          <p:spTgt spid="21509"/>
                                        </p:tgtEl>
                                        <p:attrNameLst>
                                          <p:attrName>ppt_h</p:attrName>
                                        </p:attrNameLst>
                                      </p:cBhvr>
                                      <p:tavLst>
                                        <p:tav tm="0">
                                          <p:val>
                                            <p:strVal val="#ppt_h"/>
                                          </p:val>
                                        </p:tav>
                                        <p:tav tm="100000">
                                          <p:val>
                                            <p:strVal val="#ppt_h"/>
                                          </p:val>
                                        </p:tav>
                                      </p:tavLst>
                                    </p:anim>
                                    <p:anim calcmode="lin" valueType="num">
                                      <p:cBhvr>
                                        <p:cTn id="27" dur="1000" fill="hold"/>
                                        <p:tgtEl>
                                          <p:spTgt spid="21509"/>
                                        </p:tgtEl>
                                        <p:attrNameLst>
                                          <p:attrName>ppt_x</p:attrName>
                                        </p:attrNameLst>
                                      </p:cBhvr>
                                      <p:tavLst>
                                        <p:tav tm="0">
                                          <p:val>
                                            <p:strVal val="#ppt_x-.2"/>
                                          </p:val>
                                        </p:tav>
                                        <p:tav tm="100000">
                                          <p:val>
                                            <p:strVal val="#ppt_x"/>
                                          </p:val>
                                        </p:tav>
                                      </p:tavLst>
                                    </p:anim>
                                    <p:anim calcmode="lin" valueType="num">
                                      <p:cBhvr>
                                        <p:cTn id="28" dur="1000" fill="hold"/>
                                        <p:tgtEl>
                                          <p:spTgt spid="21509"/>
                                        </p:tgtEl>
                                        <p:attrNameLst>
                                          <p:attrName>ppt_y</p:attrName>
                                        </p:attrNameLst>
                                      </p:cBhvr>
                                      <p:tavLst>
                                        <p:tav tm="0">
                                          <p:val>
                                            <p:strVal val="#ppt_y"/>
                                          </p:val>
                                        </p:tav>
                                        <p:tav tm="100000">
                                          <p:val>
                                            <p:strVal val="#ppt_y"/>
                                          </p:val>
                                        </p:tav>
                                      </p:tavLst>
                                    </p:anim>
                                    <p:animEffect transition="in" filter="fade">
                                      <p:cBhvr>
                                        <p:cTn id="29" dur="1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21508" grpId="0" animBg="1"/>
      <p:bldP spid="2150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idx="1"/>
          </p:nvPr>
        </p:nvSpPr>
        <p:spPr>
          <a:xfrm>
            <a:off x="1557908" y="1700808"/>
            <a:ext cx="10297144" cy="5040560"/>
          </a:xfrm>
        </p:spPr>
        <p:txBody>
          <a:bodyPr/>
          <a:lstStyle/>
          <a:p>
            <a:r>
              <a:rPr lang="hr-HR" sz="2400" dirty="0">
                <a:hlinkClick r:id="rId2"/>
              </a:rPr>
              <a:t>NPP </a:t>
            </a:r>
            <a:r>
              <a:rPr lang="hr-HR" sz="2400" dirty="0" smtClean="0">
                <a:hlinkClick r:id="rId2"/>
              </a:rPr>
              <a:t>za osnovne škole iz </a:t>
            </a:r>
            <a:r>
              <a:rPr lang="hr-HR" sz="2400" dirty="0">
                <a:hlinkClick r:id="rId2"/>
              </a:rPr>
              <a:t>2006</a:t>
            </a:r>
            <a:r>
              <a:rPr lang="hr-HR" sz="2400" dirty="0"/>
              <a:t>.  </a:t>
            </a:r>
            <a:r>
              <a:rPr lang="hr-HR" sz="2400" dirty="0" smtClean="0"/>
              <a:t>uključuje </a:t>
            </a:r>
            <a:r>
              <a:rPr lang="hr-HR" sz="2400" i="1" dirty="0" smtClean="0"/>
              <a:t>Program </a:t>
            </a:r>
            <a:r>
              <a:rPr lang="hr-HR" sz="2400" i="1" dirty="0"/>
              <a:t>knjižničnog odgoja i </a:t>
            </a:r>
            <a:r>
              <a:rPr lang="hr-HR" sz="2400" i="1" dirty="0" smtClean="0"/>
              <a:t>obrazovanja : poticanje </a:t>
            </a:r>
            <a:r>
              <a:rPr lang="hr-HR" sz="2400" i="1" dirty="0"/>
              <a:t>čitanja i informacijska </a:t>
            </a:r>
            <a:r>
              <a:rPr lang="hr-HR" sz="2400" i="1" dirty="0" smtClean="0"/>
              <a:t>pismenost </a:t>
            </a:r>
            <a:r>
              <a:rPr lang="hr-HR" sz="2400" dirty="0"/>
              <a:t>(KOO)</a:t>
            </a:r>
          </a:p>
          <a:p>
            <a:endParaRPr lang="hr-HR" sz="2400" dirty="0" smtClean="0"/>
          </a:p>
          <a:p>
            <a:r>
              <a:rPr lang="hr-HR" sz="2400" dirty="0" err="1">
                <a:hlinkClick r:id="rId3"/>
              </a:rPr>
              <a:t>Kurikulumi</a:t>
            </a:r>
            <a:r>
              <a:rPr lang="hr-HR" sz="2400" dirty="0">
                <a:hlinkClick r:id="rId3"/>
              </a:rPr>
              <a:t> </a:t>
            </a:r>
            <a:r>
              <a:rPr lang="hr-HR" sz="2400" dirty="0" smtClean="0">
                <a:hlinkClick r:id="rId3"/>
              </a:rPr>
              <a:t> predmeta </a:t>
            </a:r>
            <a:r>
              <a:rPr lang="hr-HR" sz="2400" dirty="0">
                <a:hlinkClick r:id="rId3"/>
              </a:rPr>
              <a:t>i </a:t>
            </a:r>
            <a:r>
              <a:rPr lang="hr-HR" sz="2400" dirty="0" err="1">
                <a:hlinkClick r:id="rId3"/>
              </a:rPr>
              <a:t>međupredmetnih</a:t>
            </a:r>
            <a:r>
              <a:rPr lang="hr-HR" sz="2400" dirty="0">
                <a:hlinkClick r:id="rId3"/>
              </a:rPr>
              <a:t> tema</a:t>
            </a:r>
            <a:r>
              <a:rPr lang="hr-HR" sz="2400" dirty="0"/>
              <a:t> </a:t>
            </a:r>
            <a:r>
              <a:rPr lang="hr-HR" sz="2400" dirty="0" smtClean="0"/>
              <a:t>iz 2019. godine sadrže teme za poticanje čitanja i poučavanje informacijske i medijske pismenosti, ali nema posebnog kurikuluma za školske knjižnice </a:t>
            </a:r>
            <a:endParaRPr lang="hr-HR" sz="2400" dirty="0"/>
          </a:p>
          <a:p>
            <a:endParaRPr lang="hr-HR" sz="2400" dirty="0" smtClean="0"/>
          </a:p>
          <a:p>
            <a:r>
              <a:rPr lang="hr-HR" sz="2400" i="1" dirty="0"/>
              <a:t>Novi </a:t>
            </a:r>
            <a:r>
              <a:rPr lang="hr-HR" sz="2400" i="1" dirty="0" err="1" smtClean="0"/>
              <a:t>kurikulumi</a:t>
            </a:r>
            <a:r>
              <a:rPr lang="hr-HR" sz="2400" i="1" dirty="0" smtClean="0"/>
              <a:t> </a:t>
            </a:r>
            <a:r>
              <a:rPr lang="hr-HR" sz="2400" i="1" dirty="0"/>
              <a:t> </a:t>
            </a:r>
            <a:r>
              <a:rPr lang="hr-HR" sz="2400" dirty="0" smtClean="0"/>
              <a:t>mogu poslužiti kao okvir su za osuvremenjivanje i usklađivanje knjižnično-informacijskog i medijskog odgoja i obrazovanja u OŠ i SŠ</a:t>
            </a:r>
          </a:p>
          <a:p>
            <a:endParaRPr lang="hr-HR" sz="2400" dirty="0" smtClean="0"/>
          </a:p>
          <a:p>
            <a:endParaRPr lang="hr-HR" sz="2000" dirty="0"/>
          </a:p>
          <a:p>
            <a:endParaRPr lang="hr-HR" dirty="0" smtClean="0"/>
          </a:p>
          <a:p>
            <a:pPr marL="0" indent="0">
              <a:buNone/>
            </a:pPr>
            <a:endParaRPr lang="hr-HR" dirty="0" smtClean="0"/>
          </a:p>
          <a:p>
            <a:pPr marL="0" indent="0">
              <a:buNone/>
            </a:pPr>
            <a:endParaRPr lang="hr-HR" sz="1800" dirty="0"/>
          </a:p>
          <a:p>
            <a:endParaRPr lang="hr-HR" sz="1800" dirty="0" smtClean="0"/>
          </a:p>
          <a:p>
            <a:endParaRPr lang="hr-HR" sz="1800" dirty="0"/>
          </a:p>
          <a:p>
            <a:endParaRPr lang="hr-HR" sz="1800" dirty="0"/>
          </a:p>
          <a:p>
            <a:endParaRPr lang="hr-HR" sz="1800" b="1" i="1" dirty="0"/>
          </a:p>
          <a:p>
            <a:endParaRPr lang="hr-HR" dirty="0"/>
          </a:p>
        </p:txBody>
      </p:sp>
      <p:sp>
        <p:nvSpPr>
          <p:cNvPr id="6" name="Naslov 1"/>
          <p:cNvSpPr>
            <a:spLocks noGrp="1"/>
          </p:cNvSpPr>
          <p:nvPr>
            <p:ph type="title"/>
          </p:nvPr>
        </p:nvSpPr>
        <p:spPr>
          <a:xfrm>
            <a:off x="1629916" y="624110"/>
            <a:ext cx="9871700" cy="788666"/>
          </a:xfrm>
          <a:solidFill>
            <a:srgbClr val="FFC000"/>
          </a:solidFill>
        </p:spPr>
        <p:txBody>
          <a:bodyPr>
            <a:normAutofit/>
          </a:bodyPr>
          <a:lstStyle/>
          <a:p>
            <a:pPr eaLnBrk="1" hangingPunct="1">
              <a:defRPr/>
            </a:pPr>
            <a:r>
              <a:rPr lang="hr-HR" altLang="sr-Latn-RS" sz="3199" b="1" dirty="0" smtClean="0">
                <a:solidFill>
                  <a:srgbClr val="002060"/>
                </a:solidFill>
                <a:latin typeface="+mn-lt"/>
              </a:rPr>
              <a:t>Školska knjižnica u kurikulumu</a:t>
            </a:r>
            <a:endParaRPr lang="hr-HR" altLang="sr-Latn-RS" sz="3199" b="1" dirty="0">
              <a:solidFill>
                <a:srgbClr val="002060"/>
              </a:solidFill>
              <a:latin typeface="+mn-lt"/>
            </a:endParaRPr>
          </a:p>
        </p:txBody>
      </p:sp>
      <p:pic>
        <p:nvPicPr>
          <p:cNvPr id="8" name="Slika 7"/>
          <p:cNvPicPr>
            <a:picLocks noChangeAspect="1"/>
          </p:cNvPicPr>
          <p:nvPr/>
        </p:nvPicPr>
        <p:blipFill>
          <a:blip r:embed="rId4"/>
          <a:stretch>
            <a:fillRect/>
          </a:stretch>
        </p:blipFill>
        <p:spPr>
          <a:xfrm>
            <a:off x="9334772" y="5707339"/>
            <a:ext cx="2605882" cy="940552"/>
          </a:xfrm>
          <a:prstGeom prst="rect">
            <a:avLst/>
          </a:prstGeom>
        </p:spPr>
      </p:pic>
    </p:spTree>
    <p:extLst>
      <p:ext uri="{BB962C8B-B14F-4D97-AF65-F5344CB8AC3E}">
        <p14:creationId xmlns:p14="http://schemas.microsoft.com/office/powerpoint/2010/main" val="16976268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845940" y="548680"/>
            <a:ext cx="9001000" cy="633247"/>
          </a:xfrm>
          <a:solidFill>
            <a:srgbClr val="FFC000"/>
          </a:solidFill>
        </p:spPr>
        <p:txBody>
          <a:bodyPr/>
          <a:lstStyle/>
          <a:p>
            <a:r>
              <a:rPr lang="hr-HR" altLang="sr-Latn-RS" sz="3199" b="1" dirty="0" smtClean="0">
                <a:solidFill>
                  <a:srgbClr val="002060"/>
                </a:solidFill>
                <a:latin typeface="+mn-lt"/>
              </a:rPr>
              <a:t>Primjer  (ALA)</a:t>
            </a:r>
            <a:endParaRPr lang="en-US" altLang="sr-Latn-RS" sz="3199" b="1" dirty="0">
              <a:solidFill>
                <a:srgbClr val="002060"/>
              </a:solidFill>
              <a:latin typeface="+mn-lt"/>
            </a:endParaRPr>
          </a:p>
        </p:txBody>
      </p:sp>
      <p:sp>
        <p:nvSpPr>
          <p:cNvPr id="9219" name="Rectangle 3"/>
          <p:cNvSpPr>
            <a:spLocks noGrp="1" noChangeArrowheads="1"/>
          </p:cNvSpPr>
          <p:nvPr>
            <p:ph idx="1"/>
          </p:nvPr>
        </p:nvSpPr>
        <p:spPr>
          <a:xfrm>
            <a:off x="1341884" y="1284462"/>
            <a:ext cx="10369152" cy="5168874"/>
          </a:xfrm>
        </p:spPr>
        <p:txBody>
          <a:bodyPr/>
          <a:lstStyle/>
          <a:p>
            <a:pPr>
              <a:lnSpc>
                <a:spcPct val="80000"/>
              </a:lnSpc>
              <a:buFontTx/>
              <a:buNone/>
            </a:pPr>
            <a:r>
              <a:rPr lang="hr-HR" altLang="sr-Latn-RS" sz="1800" b="1" dirty="0">
                <a:solidFill>
                  <a:srgbClr val="FF0000"/>
                </a:solidFill>
              </a:rPr>
              <a:t>Kompetencija</a:t>
            </a:r>
            <a:r>
              <a:rPr lang="en-US" altLang="sr-Latn-RS" sz="1800" b="1" dirty="0">
                <a:solidFill>
                  <a:srgbClr val="FF0000"/>
                </a:solidFill>
              </a:rPr>
              <a:t>: </a:t>
            </a:r>
            <a:r>
              <a:rPr lang="hr-HR" altLang="sr-Latn-RS" sz="1800" b="1" dirty="0">
                <a:solidFill>
                  <a:srgbClr val="FF0000"/>
                </a:solidFill>
              </a:rPr>
              <a:t> </a:t>
            </a:r>
            <a:r>
              <a:rPr lang="en-US" altLang="sr-Latn-RS" sz="1800" b="1" dirty="0" err="1">
                <a:solidFill>
                  <a:srgbClr val="FF0000"/>
                </a:solidFill>
              </a:rPr>
              <a:t>Kritičko</a:t>
            </a:r>
            <a:r>
              <a:rPr lang="en-US" altLang="sr-Latn-RS" sz="1800" b="1" dirty="0">
                <a:solidFill>
                  <a:srgbClr val="FF0000"/>
                </a:solidFill>
              </a:rPr>
              <a:t> </a:t>
            </a:r>
            <a:r>
              <a:rPr lang="en-US" altLang="sr-Latn-RS" sz="1800" b="1" dirty="0" err="1">
                <a:solidFill>
                  <a:srgbClr val="FF0000"/>
                </a:solidFill>
              </a:rPr>
              <a:t>vrednovanje</a:t>
            </a:r>
            <a:r>
              <a:rPr lang="en-US" altLang="sr-Latn-RS" sz="1800" b="1" dirty="0">
                <a:solidFill>
                  <a:srgbClr val="FF0000"/>
                </a:solidFill>
              </a:rPr>
              <a:t> </a:t>
            </a:r>
            <a:r>
              <a:rPr lang="en-US" altLang="sr-Latn-RS" sz="1800" b="1" dirty="0" err="1" smtClean="0">
                <a:solidFill>
                  <a:srgbClr val="FF0000"/>
                </a:solidFill>
              </a:rPr>
              <a:t>informacij</a:t>
            </a:r>
            <a:r>
              <a:rPr lang="hr-HR" altLang="sr-Latn-RS" sz="1800" b="1" dirty="0" smtClean="0">
                <a:solidFill>
                  <a:srgbClr val="FF0000"/>
                </a:solidFill>
              </a:rPr>
              <a:t>a</a:t>
            </a:r>
            <a:endParaRPr lang="en-US" altLang="sr-Latn-RS" sz="1800" b="1" dirty="0">
              <a:solidFill>
                <a:srgbClr val="FF0000"/>
              </a:solidFill>
            </a:endParaRPr>
          </a:p>
          <a:p>
            <a:pPr>
              <a:lnSpc>
                <a:spcPct val="80000"/>
              </a:lnSpc>
              <a:buFontTx/>
              <a:buNone/>
            </a:pPr>
            <a:r>
              <a:rPr lang="en-US" altLang="sr-Latn-RS" sz="1800" b="1" dirty="0" err="1">
                <a:solidFill>
                  <a:srgbClr val="FF0000"/>
                </a:solidFill>
              </a:rPr>
              <a:t>Pokazatelj</a:t>
            </a:r>
            <a:r>
              <a:rPr lang="en-US" altLang="sr-Latn-RS" sz="1800" b="1" dirty="0">
                <a:solidFill>
                  <a:srgbClr val="FF0000"/>
                </a:solidFill>
              </a:rPr>
              <a:t> 1:</a:t>
            </a:r>
            <a:r>
              <a:rPr lang="en-US" altLang="sr-Latn-RS" sz="1800" dirty="0"/>
              <a:t> </a:t>
            </a:r>
            <a:r>
              <a:rPr lang="en-US" altLang="sr-Latn-RS" sz="1800" dirty="0" err="1"/>
              <a:t>sažima</a:t>
            </a:r>
            <a:r>
              <a:rPr lang="en-US" altLang="sr-Latn-RS" sz="1800" dirty="0"/>
              <a:t> </a:t>
            </a:r>
            <a:r>
              <a:rPr lang="en-US" altLang="sr-Latn-RS" sz="1800" dirty="0" err="1"/>
              <a:t>glavne</a:t>
            </a:r>
            <a:r>
              <a:rPr lang="en-US" altLang="sr-Latn-RS" sz="1800" dirty="0"/>
              <a:t> </a:t>
            </a:r>
            <a:r>
              <a:rPr lang="en-US" altLang="sr-Latn-RS" sz="1800" dirty="0" err="1"/>
              <a:t>ideje</a:t>
            </a:r>
            <a:r>
              <a:rPr lang="en-US" altLang="sr-Latn-RS" sz="1800" dirty="0"/>
              <a:t> </a:t>
            </a:r>
            <a:r>
              <a:rPr lang="en-US" altLang="sr-Latn-RS" sz="1800" dirty="0" err="1"/>
              <a:t>koje</a:t>
            </a:r>
            <a:r>
              <a:rPr lang="hr-HR" altLang="sr-Latn-RS" sz="1800" dirty="0"/>
              <a:t> </a:t>
            </a:r>
            <a:r>
              <a:rPr lang="en-US" altLang="sr-Latn-RS" sz="1800" dirty="0" err="1"/>
              <a:t>izlučuje</a:t>
            </a:r>
            <a:r>
              <a:rPr lang="en-US" altLang="sr-Latn-RS" sz="1800" dirty="0"/>
              <a:t> </a:t>
            </a:r>
            <a:r>
              <a:rPr lang="en-US" altLang="sr-Latn-RS" sz="1800" dirty="0" err="1"/>
              <a:t>iz</a:t>
            </a:r>
            <a:r>
              <a:rPr lang="en-US" altLang="sr-Latn-RS" sz="1800" dirty="0"/>
              <a:t> </a:t>
            </a:r>
            <a:r>
              <a:rPr lang="en-US" altLang="sr-Latn-RS" sz="1800" dirty="0" err="1"/>
              <a:t>prikupljenih</a:t>
            </a:r>
            <a:r>
              <a:rPr lang="en-US" altLang="sr-Latn-RS" sz="1800" dirty="0"/>
              <a:t> </a:t>
            </a:r>
            <a:r>
              <a:rPr lang="en-US" altLang="sr-Latn-RS" sz="1800" dirty="0" err="1"/>
              <a:t>informacija</a:t>
            </a:r>
            <a:endParaRPr lang="en-US" altLang="sr-Latn-RS" sz="1800" dirty="0"/>
          </a:p>
          <a:p>
            <a:pPr>
              <a:lnSpc>
                <a:spcPct val="80000"/>
              </a:lnSpc>
              <a:buFontTx/>
              <a:buNone/>
            </a:pPr>
            <a:r>
              <a:rPr lang="hr-HR" altLang="sr-Latn-RS" sz="1800" i="1" dirty="0"/>
              <a:t>		</a:t>
            </a:r>
            <a:r>
              <a:rPr lang="en-US" altLang="sr-Latn-RS" sz="1800" b="1" i="1" dirty="0" err="1"/>
              <a:t>Ishodi</a:t>
            </a:r>
            <a:r>
              <a:rPr lang="en-US" altLang="sr-Latn-RS" sz="1800" b="1" i="1" dirty="0"/>
              <a:t> </a:t>
            </a:r>
            <a:r>
              <a:rPr lang="en-US" altLang="sr-Latn-RS" sz="1800" b="1" i="1" dirty="0" err="1"/>
              <a:t>učenja</a:t>
            </a:r>
            <a:r>
              <a:rPr lang="en-US" altLang="sr-Latn-RS" sz="1800" b="1" i="1" dirty="0"/>
              <a:t>:</a:t>
            </a:r>
          </a:p>
          <a:p>
            <a:pPr lvl="2">
              <a:lnSpc>
                <a:spcPct val="80000"/>
              </a:lnSpc>
              <a:buFont typeface="Arial" panose="020B0604020202020204" pitchFamily="34" charset="0"/>
              <a:buChar char="•"/>
            </a:pPr>
            <a:r>
              <a:rPr lang="en-US" altLang="sr-Latn-RS" sz="1800" dirty="0" err="1"/>
              <a:t>čita</a:t>
            </a:r>
            <a:r>
              <a:rPr lang="en-US" altLang="sr-Latn-RS" sz="1800" dirty="0"/>
              <a:t> </a:t>
            </a:r>
            <a:r>
              <a:rPr lang="en-US" altLang="sr-Latn-RS" sz="1800" dirty="0" err="1"/>
              <a:t>tekst</a:t>
            </a:r>
            <a:r>
              <a:rPr lang="en-US" altLang="sr-Latn-RS" sz="1800" dirty="0"/>
              <a:t> i </a:t>
            </a:r>
            <a:r>
              <a:rPr lang="en-US" altLang="sr-Latn-RS" sz="1800" dirty="0" err="1"/>
              <a:t>odabire</a:t>
            </a:r>
            <a:r>
              <a:rPr lang="en-US" altLang="sr-Latn-RS" sz="1800" dirty="0"/>
              <a:t> </a:t>
            </a:r>
            <a:r>
              <a:rPr lang="en-US" altLang="sr-Latn-RS" sz="1800" dirty="0" err="1"/>
              <a:t>glavne</a:t>
            </a:r>
            <a:r>
              <a:rPr lang="en-US" altLang="sr-Latn-RS" sz="1800" dirty="0"/>
              <a:t> </a:t>
            </a:r>
            <a:r>
              <a:rPr lang="en-US" altLang="sr-Latn-RS" sz="1800" dirty="0" err="1"/>
              <a:t>ideje</a:t>
            </a:r>
            <a:endParaRPr lang="en-US" altLang="sr-Latn-RS" sz="1800" dirty="0"/>
          </a:p>
          <a:p>
            <a:pPr lvl="2">
              <a:lnSpc>
                <a:spcPct val="80000"/>
              </a:lnSpc>
              <a:buFont typeface="Arial" panose="020B0604020202020204" pitchFamily="34" charset="0"/>
              <a:buChar char="•"/>
            </a:pPr>
            <a:r>
              <a:rPr lang="en-US" altLang="sr-Latn-RS" sz="1800" dirty="0" err="1"/>
              <a:t>mijenja</a:t>
            </a:r>
            <a:r>
              <a:rPr lang="en-US" altLang="sr-Latn-RS" sz="1800" dirty="0"/>
              <a:t> </a:t>
            </a:r>
            <a:r>
              <a:rPr lang="en-US" altLang="sr-Latn-RS" sz="1800" dirty="0" err="1"/>
              <a:t>tekstualne</a:t>
            </a:r>
            <a:r>
              <a:rPr lang="en-US" altLang="sr-Latn-RS" sz="1800" dirty="0"/>
              <a:t> </a:t>
            </a:r>
            <a:r>
              <a:rPr lang="en-US" altLang="sr-Latn-RS" sz="1800" dirty="0" err="1"/>
              <a:t>formulacije</a:t>
            </a:r>
            <a:r>
              <a:rPr lang="en-US" altLang="sr-Latn-RS" sz="1800" dirty="0"/>
              <a:t> </a:t>
            </a:r>
            <a:r>
              <a:rPr lang="en-US" altLang="sr-Latn-RS" sz="1800" dirty="0" err="1"/>
              <a:t>izražavajući</a:t>
            </a:r>
            <a:r>
              <a:rPr lang="en-US" altLang="sr-Latn-RS" sz="1800" dirty="0"/>
              <a:t> </a:t>
            </a:r>
            <a:r>
              <a:rPr lang="en-US" altLang="sr-Latn-RS" sz="1800" dirty="0" err="1"/>
              <a:t>ih</a:t>
            </a:r>
            <a:r>
              <a:rPr lang="en-US" altLang="sr-Latn-RS" sz="1800" dirty="0"/>
              <a:t> </a:t>
            </a:r>
            <a:r>
              <a:rPr lang="en-US" altLang="sr-Latn-RS" sz="1800" dirty="0" err="1"/>
              <a:t>vlastitim</a:t>
            </a:r>
            <a:r>
              <a:rPr lang="en-US" altLang="sr-Latn-RS" sz="1800" dirty="0"/>
              <a:t> </a:t>
            </a:r>
            <a:r>
              <a:rPr lang="en-US" altLang="sr-Latn-RS" sz="1800" dirty="0" err="1"/>
              <a:t>riječima</a:t>
            </a:r>
            <a:r>
              <a:rPr lang="en-US" altLang="sr-Latn-RS" sz="1800" dirty="0"/>
              <a:t> </a:t>
            </a:r>
          </a:p>
          <a:p>
            <a:pPr lvl="2">
              <a:lnSpc>
                <a:spcPct val="80000"/>
              </a:lnSpc>
              <a:buFont typeface="Arial" panose="020B0604020202020204" pitchFamily="34" charset="0"/>
              <a:buChar char="•"/>
            </a:pPr>
            <a:r>
              <a:rPr lang="en-US" altLang="sr-Latn-RS" sz="1800" dirty="0" err="1" smtClean="0"/>
              <a:t>odabire</a:t>
            </a:r>
            <a:r>
              <a:rPr lang="en-US" altLang="sr-Latn-RS" sz="1800" dirty="0" smtClean="0"/>
              <a:t> </a:t>
            </a:r>
            <a:r>
              <a:rPr lang="en-US" altLang="sr-Latn-RS" sz="1800" dirty="0" err="1"/>
              <a:t>dijelove</a:t>
            </a:r>
            <a:r>
              <a:rPr lang="en-US" altLang="sr-Latn-RS" sz="1800" dirty="0"/>
              <a:t> </a:t>
            </a:r>
            <a:r>
              <a:rPr lang="en-US" altLang="sr-Latn-RS" sz="1800" dirty="0" err="1"/>
              <a:t>teksta</a:t>
            </a:r>
            <a:r>
              <a:rPr lang="en-US" altLang="sr-Latn-RS" sz="1800" dirty="0"/>
              <a:t> </a:t>
            </a:r>
            <a:r>
              <a:rPr lang="en-US" altLang="sr-Latn-RS" sz="1800" dirty="0" err="1"/>
              <a:t>koje</a:t>
            </a:r>
            <a:r>
              <a:rPr lang="en-US" altLang="sr-Latn-RS" sz="1800" dirty="0"/>
              <a:t> </a:t>
            </a:r>
            <a:r>
              <a:rPr lang="en-US" altLang="sr-Latn-RS" sz="1800" dirty="0" err="1"/>
              <a:t>će</a:t>
            </a:r>
            <a:r>
              <a:rPr lang="en-US" altLang="sr-Latn-RS" sz="1800" dirty="0"/>
              <a:t> </a:t>
            </a:r>
            <a:r>
              <a:rPr lang="en-US" altLang="sr-Latn-RS" sz="1800" dirty="0" err="1"/>
              <a:t>doslovno</a:t>
            </a:r>
            <a:r>
              <a:rPr lang="en-US" altLang="sr-Latn-RS" sz="1800" dirty="0"/>
              <a:t> </a:t>
            </a:r>
            <a:r>
              <a:rPr lang="en-US" altLang="sr-Latn-RS" sz="1800" dirty="0" err="1"/>
              <a:t>citirati</a:t>
            </a:r>
            <a:endParaRPr lang="en-US" altLang="sr-Latn-RS" sz="1800" dirty="0"/>
          </a:p>
          <a:p>
            <a:pPr>
              <a:lnSpc>
                <a:spcPct val="80000"/>
              </a:lnSpc>
              <a:buFont typeface="Arial" panose="020B0604020202020204" pitchFamily="34" charset="0"/>
              <a:buChar char="•"/>
            </a:pPr>
            <a:endParaRPr lang="hr-HR" altLang="sr-Latn-RS" sz="1800" dirty="0"/>
          </a:p>
          <a:p>
            <a:pPr>
              <a:lnSpc>
                <a:spcPct val="80000"/>
              </a:lnSpc>
              <a:buFontTx/>
              <a:buNone/>
            </a:pPr>
            <a:r>
              <a:rPr lang="en-US" altLang="sr-Latn-RS" sz="1800" b="1" dirty="0" err="1">
                <a:solidFill>
                  <a:srgbClr val="FF0000"/>
                </a:solidFill>
              </a:rPr>
              <a:t>Pokazatelj</a:t>
            </a:r>
            <a:r>
              <a:rPr lang="en-US" altLang="sr-Latn-RS" sz="1800" b="1" dirty="0">
                <a:solidFill>
                  <a:srgbClr val="FF0000"/>
                </a:solidFill>
              </a:rPr>
              <a:t> 2</a:t>
            </a:r>
            <a:r>
              <a:rPr lang="en-US" altLang="sr-Latn-RS" sz="1800" dirty="0"/>
              <a:t>: </a:t>
            </a:r>
            <a:r>
              <a:rPr lang="en-US" altLang="sr-Latn-RS" sz="1800" dirty="0" err="1"/>
              <a:t>iskazuje</a:t>
            </a:r>
            <a:r>
              <a:rPr lang="en-US" altLang="sr-Latn-RS" sz="1800" dirty="0"/>
              <a:t> </a:t>
            </a:r>
            <a:r>
              <a:rPr lang="en-US" altLang="sr-Latn-RS" sz="1800" dirty="0" err="1"/>
              <a:t>i</a:t>
            </a:r>
            <a:r>
              <a:rPr lang="en-US" altLang="sr-Latn-RS" sz="1800" dirty="0"/>
              <a:t> </a:t>
            </a:r>
            <a:r>
              <a:rPr lang="en-US" altLang="sr-Latn-RS" sz="1800" dirty="0" err="1"/>
              <a:t>primjenjuje</a:t>
            </a:r>
            <a:r>
              <a:rPr lang="en-US" altLang="sr-Latn-RS" sz="1800" dirty="0"/>
              <a:t> </a:t>
            </a:r>
            <a:r>
              <a:rPr lang="en-US" altLang="sr-Latn-RS" sz="1800" dirty="0" err="1"/>
              <a:t>inicijalne</a:t>
            </a:r>
            <a:r>
              <a:rPr lang="hr-HR" altLang="sr-Latn-RS" sz="1800" dirty="0"/>
              <a:t> </a:t>
            </a:r>
            <a:r>
              <a:rPr lang="en-US" altLang="sr-Latn-RS" sz="1800" dirty="0" err="1"/>
              <a:t>kriterije</a:t>
            </a:r>
            <a:r>
              <a:rPr lang="en-US" altLang="sr-Latn-RS" sz="1800" dirty="0"/>
              <a:t> </a:t>
            </a:r>
            <a:r>
              <a:rPr lang="en-US" altLang="sr-Latn-RS" sz="1800" dirty="0" err="1"/>
              <a:t>za</a:t>
            </a:r>
            <a:r>
              <a:rPr lang="en-US" altLang="sr-Latn-RS" sz="1800" dirty="0"/>
              <a:t> </a:t>
            </a:r>
            <a:r>
              <a:rPr lang="en-US" altLang="sr-Latn-RS" sz="1800" dirty="0" err="1"/>
              <a:t>vrednovanje</a:t>
            </a:r>
            <a:r>
              <a:rPr lang="en-US" altLang="sr-Latn-RS" sz="1800" dirty="0"/>
              <a:t> </a:t>
            </a:r>
            <a:r>
              <a:rPr lang="en-US" altLang="sr-Latn-RS" sz="1800" dirty="0" err="1"/>
              <a:t>informacija</a:t>
            </a:r>
            <a:r>
              <a:rPr lang="en-US" altLang="sr-Latn-RS" sz="1800" dirty="0"/>
              <a:t> </a:t>
            </a:r>
            <a:r>
              <a:rPr lang="en-US" altLang="sr-Latn-RS" sz="1800" dirty="0" err="1"/>
              <a:t>i</a:t>
            </a:r>
            <a:r>
              <a:rPr lang="en-US" altLang="sr-Latn-RS" sz="1800" dirty="0"/>
              <a:t> </a:t>
            </a:r>
            <a:r>
              <a:rPr lang="en-US" altLang="sr-Latn-RS" sz="1800" dirty="0" err="1"/>
              <a:t>informacijskih</a:t>
            </a:r>
            <a:r>
              <a:rPr lang="en-US" altLang="sr-Latn-RS" sz="1800" dirty="0"/>
              <a:t> </a:t>
            </a:r>
            <a:r>
              <a:rPr lang="en-US" altLang="sr-Latn-RS" sz="1800" dirty="0" err="1"/>
              <a:t>izvora</a:t>
            </a:r>
            <a:endParaRPr lang="en-US" altLang="sr-Latn-RS" sz="1800" dirty="0"/>
          </a:p>
          <a:p>
            <a:pPr>
              <a:lnSpc>
                <a:spcPct val="80000"/>
              </a:lnSpc>
              <a:buFontTx/>
              <a:buNone/>
            </a:pPr>
            <a:r>
              <a:rPr lang="hr-HR" altLang="sr-Latn-RS" sz="1800" i="1" dirty="0"/>
              <a:t>		</a:t>
            </a:r>
            <a:r>
              <a:rPr lang="en-US" altLang="sr-Latn-RS" sz="1800" b="1" i="1" dirty="0" err="1"/>
              <a:t>Ishodi</a:t>
            </a:r>
            <a:r>
              <a:rPr lang="en-US" altLang="sr-Latn-RS" sz="1800" b="1" i="1" dirty="0"/>
              <a:t> </a:t>
            </a:r>
            <a:r>
              <a:rPr lang="en-US" altLang="sr-Latn-RS" sz="1800" b="1" i="1" dirty="0" err="1"/>
              <a:t>učenja</a:t>
            </a:r>
            <a:r>
              <a:rPr lang="en-US" altLang="sr-Latn-RS" sz="1800" b="1" i="1" dirty="0"/>
              <a:t>:</a:t>
            </a:r>
          </a:p>
          <a:p>
            <a:pPr lvl="2">
              <a:lnSpc>
                <a:spcPct val="80000"/>
              </a:lnSpc>
              <a:buFont typeface="Arial" panose="020B0604020202020204" pitchFamily="34" charset="0"/>
              <a:buChar char="•"/>
            </a:pPr>
            <a:r>
              <a:rPr lang="en-US" altLang="sr-Latn-RS" sz="1800" dirty="0" err="1"/>
              <a:t>preispituje</a:t>
            </a:r>
            <a:r>
              <a:rPr lang="en-US" altLang="sr-Latn-RS" sz="1800" dirty="0"/>
              <a:t> </a:t>
            </a:r>
            <a:r>
              <a:rPr lang="en-US" altLang="sr-Latn-RS" sz="1800" dirty="0" err="1"/>
              <a:t>i</a:t>
            </a:r>
            <a:r>
              <a:rPr lang="en-US" altLang="sr-Latn-RS" sz="1800" dirty="0"/>
              <a:t> </a:t>
            </a:r>
            <a:r>
              <a:rPr lang="en-US" altLang="sr-Latn-RS" sz="1800" dirty="0" err="1"/>
              <a:t>uspoređuje</a:t>
            </a:r>
            <a:r>
              <a:rPr lang="en-US" altLang="sr-Latn-RS" sz="1800" dirty="0"/>
              <a:t> </a:t>
            </a:r>
            <a:r>
              <a:rPr lang="en-US" altLang="sr-Latn-RS" sz="1800" dirty="0" err="1"/>
              <a:t>informaciju</a:t>
            </a:r>
            <a:r>
              <a:rPr lang="en-US" altLang="sr-Latn-RS" sz="1800" dirty="0"/>
              <a:t> </a:t>
            </a:r>
            <a:r>
              <a:rPr lang="en-US" altLang="sr-Latn-RS" sz="1800" dirty="0" err="1"/>
              <a:t>iz</a:t>
            </a:r>
            <a:r>
              <a:rPr lang="en-US" altLang="sr-Latn-RS" sz="1800" dirty="0"/>
              <a:t> </a:t>
            </a:r>
            <a:r>
              <a:rPr lang="en-US" altLang="sr-Latn-RS" sz="1800" dirty="0" err="1"/>
              <a:t>raznih</a:t>
            </a:r>
            <a:r>
              <a:rPr lang="en-US" altLang="sr-Latn-RS" sz="1800" dirty="0"/>
              <a:t> </a:t>
            </a:r>
            <a:r>
              <a:rPr lang="en-US" altLang="sr-Latn-RS" sz="1800" dirty="0" err="1"/>
              <a:t>izvora</a:t>
            </a:r>
            <a:r>
              <a:rPr lang="en-US" altLang="sr-Latn-RS" sz="1800" dirty="0"/>
              <a:t> u </a:t>
            </a:r>
            <a:r>
              <a:rPr lang="en-US" altLang="sr-Latn-RS" sz="1800" dirty="0" err="1"/>
              <a:t>svrhu</a:t>
            </a:r>
            <a:r>
              <a:rPr lang="hr-HR" altLang="sr-Latn-RS" sz="1800" dirty="0"/>
              <a:t> </a:t>
            </a:r>
            <a:r>
              <a:rPr lang="en-US" altLang="sr-Latn-RS" sz="1800" dirty="0" err="1"/>
              <a:t>procjene</a:t>
            </a:r>
            <a:r>
              <a:rPr lang="en-US" altLang="sr-Latn-RS" sz="1800" dirty="0"/>
              <a:t> </a:t>
            </a:r>
            <a:r>
              <a:rPr lang="en-US" altLang="sr-Latn-RS" sz="1800" dirty="0" err="1"/>
              <a:t>pouzdanosti</a:t>
            </a:r>
            <a:r>
              <a:rPr lang="en-US" altLang="sr-Latn-RS" sz="1800" dirty="0"/>
              <a:t>, </a:t>
            </a:r>
            <a:r>
              <a:rPr lang="en-US" altLang="sr-Latn-RS" sz="1800" dirty="0" err="1"/>
              <a:t>vjerodostojnosti</a:t>
            </a:r>
            <a:r>
              <a:rPr lang="en-US" altLang="sr-Latn-RS" sz="1800" dirty="0"/>
              <a:t>, </a:t>
            </a:r>
            <a:r>
              <a:rPr lang="en-US" altLang="sr-Latn-RS" sz="1800" dirty="0" err="1"/>
              <a:t>točnosti</a:t>
            </a:r>
            <a:r>
              <a:rPr lang="en-US" altLang="sr-Latn-RS" sz="1800" dirty="0"/>
              <a:t>, </a:t>
            </a:r>
            <a:r>
              <a:rPr lang="en-US" altLang="sr-Latn-RS" sz="1800" dirty="0" err="1"/>
              <a:t>autorstva</a:t>
            </a:r>
            <a:r>
              <a:rPr lang="en-US" altLang="sr-Latn-RS" sz="1800" dirty="0"/>
              <a:t>,</a:t>
            </a:r>
          </a:p>
          <a:p>
            <a:pPr lvl="2">
              <a:lnSpc>
                <a:spcPct val="80000"/>
              </a:lnSpc>
              <a:buFont typeface="Arial" panose="020B0604020202020204" pitchFamily="34" charset="0"/>
              <a:buChar char="•"/>
            </a:pPr>
            <a:r>
              <a:rPr lang="en-US" altLang="sr-Latn-RS" sz="1800" dirty="0" err="1"/>
              <a:t>analizira</a:t>
            </a:r>
            <a:r>
              <a:rPr lang="en-US" altLang="sr-Latn-RS" sz="1800" dirty="0"/>
              <a:t> </a:t>
            </a:r>
            <a:r>
              <a:rPr lang="en-US" altLang="sr-Latn-RS" sz="1800" dirty="0" err="1"/>
              <a:t>strukturu</a:t>
            </a:r>
            <a:r>
              <a:rPr lang="en-US" altLang="sr-Latn-RS" sz="1800" dirty="0"/>
              <a:t> </a:t>
            </a:r>
            <a:r>
              <a:rPr lang="en-US" altLang="sr-Latn-RS" sz="1800" dirty="0" err="1"/>
              <a:t>i</a:t>
            </a:r>
            <a:r>
              <a:rPr lang="en-US" altLang="sr-Latn-RS" sz="1800" dirty="0"/>
              <a:t> </a:t>
            </a:r>
            <a:r>
              <a:rPr lang="en-US" altLang="sr-Latn-RS" sz="1800" dirty="0" err="1"/>
              <a:t>logiku</a:t>
            </a:r>
            <a:r>
              <a:rPr lang="en-US" altLang="sr-Latn-RS" sz="1800" dirty="0"/>
              <a:t> </a:t>
            </a:r>
            <a:r>
              <a:rPr lang="en-US" altLang="sr-Latn-RS" sz="1800" dirty="0" err="1"/>
              <a:t>potpornih</a:t>
            </a:r>
            <a:r>
              <a:rPr lang="en-US" altLang="sr-Latn-RS" sz="1800" dirty="0"/>
              <a:t> </a:t>
            </a:r>
            <a:r>
              <a:rPr lang="en-US" altLang="sr-Latn-RS" sz="1800" dirty="0" err="1"/>
              <a:t>argumenata</a:t>
            </a:r>
            <a:r>
              <a:rPr lang="en-US" altLang="sr-Latn-RS" sz="1800" dirty="0"/>
              <a:t> </a:t>
            </a:r>
            <a:r>
              <a:rPr lang="en-US" altLang="sr-Latn-RS" sz="1800" dirty="0" err="1"/>
              <a:t>ili</a:t>
            </a:r>
            <a:r>
              <a:rPr lang="en-US" altLang="sr-Latn-RS" sz="1800" dirty="0"/>
              <a:t> </a:t>
            </a:r>
            <a:r>
              <a:rPr lang="en-US" altLang="sr-Latn-RS" sz="1800" dirty="0" err="1"/>
              <a:t>metoda</a:t>
            </a:r>
            <a:endParaRPr lang="en-US" altLang="sr-Latn-RS" sz="1800" dirty="0"/>
          </a:p>
          <a:p>
            <a:pPr lvl="2">
              <a:lnSpc>
                <a:spcPct val="80000"/>
              </a:lnSpc>
              <a:buFont typeface="Arial" panose="020B0604020202020204" pitchFamily="34" charset="0"/>
              <a:buChar char="•"/>
            </a:pPr>
            <a:r>
              <a:rPr lang="en-US" altLang="sr-Latn-RS" sz="1800" dirty="0" err="1"/>
              <a:t>svjestan</a:t>
            </a:r>
            <a:r>
              <a:rPr lang="en-US" altLang="sr-Latn-RS" sz="1800" dirty="0"/>
              <a:t> je </a:t>
            </a:r>
            <a:r>
              <a:rPr lang="en-US" altLang="sr-Latn-RS" sz="1800" dirty="0" err="1"/>
              <a:t>kulturoloških</a:t>
            </a:r>
            <a:r>
              <a:rPr lang="en-US" altLang="sr-Latn-RS" sz="1800" dirty="0"/>
              <a:t>, </a:t>
            </a:r>
            <a:r>
              <a:rPr lang="en-US" altLang="sr-Latn-RS" sz="1800" dirty="0" err="1"/>
              <a:t>fizičkih</a:t>
            </a:r>
            <a:r>
              <a:rPr lang="en-US" altLang="sr-Latn-RS" sz="1800" dirty="0"/>
              <a:t> </a:t>
            </a:r>
            <a:r>
              <a:rPr lang="en-US" altLang="sr-Latn-RS" sz="1800" dirty="0" err="1"/>
              <a:t>i</a:t>
            </a:r>
            <a:r>
              <a:rPr lang="en-US" altLang="sr-Latn-RS" sz="1800" dirty="0"/>
              <a:t> </a:t>
            </a:r>
            <a:r>
              <a:rPr lang="en-US" altLang="sr-Latn-RS" sz="1800" dirty="0" err="1"/>
              <a:t>drugih</a:t>
            </a:r>
            <a:r>
              <a:rPr lang="en-US" altLang="sr-Latn-RS" sz="1800" dirty="0"/>
              <a:t> </a:t>
            </a:r>
            <a:r>
              <a:rPr lang="en-US" altLang="sr-Latn-RS" sz="1800" dirty="0" err="1"/>
              <a:t>okruženja</a:t>
            </a:r>
            <a:r>
              <a:rPr lang="en-US" altLang="sr-Latn-RS" sz="1800" dirty="0"/>
              <a:t> </a:t>
            </a:r>
            <a:r>
              <a:rPr lang="en-US" altLang="sr-Latn-RS" sz="1800" dirty="0" err="1"/>
              <a:t>unutar</a:t>
            </a:r>
            <a:r>
              <a:rPr lang="hr-HR" altLang="sr-Latn-RS" sz="1800" dirty="0"/>
              <a:t> </a:t>
            </a:r>
            <a:r>
              <a:rPr lang="en-US" altLang="sr-Latn-RS" sz="1800" dirty="0" err="1"/>
              <a:t>kojih</a:t>
            </a:r>
            <a:r>
              <a:rPr lang="en-US" altLang="sr-Latn-RS" sz="1800" dirty="0"/>
              <a:t> </a:t>
            </a:r>
            <a:r>
              <a:rPr lang="en-US" altLang="sr-Latn-RS" sz="1800" dirty="0" err="1"/>
              <a:t>nastaju</a:t>
            </a:r>
            <a:r>
              <a:rPr lang="en-US" altLang="sr-Latn-RS" sz="1800" dirty="0"/>
              <a:t> </a:t>
            </a:r>
            <a:r>
              <a:rPr lang="en-US" altLang="sr-Latn-RS" sz="1800" dirty="0" err="1"/>
              <a:t>informacije</a:t>
            </a:r>
            <a:r>
              <a:rPr lang="en-US" altLang="sr-Latn-RS" sz="1800" dirty="0"/>
              <a:t> </a:t>
            </a:r>
            <a:r>
              <a:rPr lang="en-US" altLang="sr-Latn-RS" sz="1800" dirty="0" err="1"/>
              <a:t>te</a:t>
            </a:r>
            <a:r>
              <a:rPr lang="en-US" altLang="sr-Latn-RS" sz="1800" dirty="0"/>
              <a:t> </a:t>
            </a:r>
            <a:r>
              <a:rPr lang="en-US" altLang="sr-Latn-RS" sz="1800" dirty="0" err="1"/>
              <a:t>prepoznaje</a:t>
            </a:r>
            <a:r>
              <a:rPr lang="en-US" altLang="sr-Latn-RS" sz="1800" dirty="0"/>
              <a:t> </a:t>
            </a:r>
            <a:r>
              <a:rPr lang="en-US" altLang="sr-Latn-RS" sz="1800" dirty="0" err="1"/>
              <a:t>utjecaj</a:t>
            </a:r>
            <a:r>
              <a:rPr lang="en-US" altLang="sr-Latn-RS" sz="1800" dirty="0"/>
              <a:t> </a:t>
            </a:r>
            <a:r>
              <a:rPr lang="en-US" altLang="sr-Latn-RS" sz="1800" dirty="0" err="1"/>
              <a:t>konteksta</a:t>
            </a:r>
            <a:r>
              <a:rPr lang="en-US" altLang="sr-Latn-RS" sz="1800" dirty="0"/>
              <a:t> </a:t>
            </a:r>
            <a:r>
              <a:rPr lang="en-US" altLang="sr-Latn-RS" sz="1800" dirty="0" err="1"/>
              <a:t>na</a:t>
            </a:r>
            <a:r>
              <a:rPr lang="hr-HR" altLang="sr-Latn-RS" sz="1800" dirty="0"/>
              <a:t> </a:t>
            </a:r>
            <a:r>
              <a:rPr lang="en-US" altLang="sr-Latn-RS" sz="1800" dirty="0" err="1"/>
              <a:t>tumačenje</a:t>
            </a:r>
            <a:r>
              <a:rPr lang="en-US" altLang="sr-Latn-RS" sz="1800" dirty="0"/>
              <a:t> </a:t>
            </a:r>
            <a:r>
              <a:rPr lang="en-US" altLang="sr-Latn-RS" sz="1800" dirty="0" err="1"/>
              <a:t>informacija</a:t>
            </a:r>
            <a:endParaRPr lang="en-US" altLang="sr-Latn-RS" sz="1800" dirty="0"/>
          </a:p>
        </p:txBody>
      </p:sp>
    </p:spTree>
    <p:extLst>
      <p:ext uri="{BB962C8B-B14F-4D97-AF65-F5344CB8AC3E}">
        <p14:creationId xmlns:p14="http://schemas.microsoft.com/office/powerpoint/2010/main" val="36967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964" y="940625"/>
            <a:ext cx="9862292" cy="591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05980" y="6381328"/>
            <a:ext cx="10654409" cy="369236"/>
          </a:xfrm>
          <a:prstGeom prst="rect">
            <a:avLst/>
          </a:prstGeom>
          <a:noFill/>
        </p:spPr>
        <p:txBody>
          <a:bodyPr wrap="square" rtlCol="0">
            <a:spAutoFit/>
          </a:bodyPr>
          <a:lstStyle/>
          <a:p>
            <a:r>
              <a:rPr lang="hr-HR" sz="1799" dirty="0">
                <a:hlinkClick r:id="rId3"/>
              </a:rPr>
              <a:t>https://</a:t>
            </a:r>
            <a:r>
              <a:rPr lang="hr-HR" sz="1799" dirty="0" smtClean="0">
                <a:hlinkClick r:id="rId3"/>
              </a:rPr>
              <a:t>loomen.carnet.hr/mod/book/view.php?id=395379&amp;chapterid=75270</a:t>
            </a:r>
            <a:r>
              <a:rPr lang="hr-HR" sz="1799" dirty="0" smtClean="0"/>
              <a:t> </a:t>
            </a:r>
            <a:endParaRPr lang="hr-HR" sz="1799" dirty="0"/>
          </a:p>
        </p:txBody>
      </p:sp>
      <p:sp>
        <p:nvSpPr>
          <p:cNvPr id="5" name="Pravokutnik 4"/>
          <p:cNvSpPr/>
          <p:nvPr/>
        </p:nvSpPr>
        <p:spPr>
          <a:xfrm>
            <a:off x="2061964" y="188640"/>
            <a:ext cx="9577064" cy="584775"/>
          </a:xfrm>
          <a:prstGeom prst="rect">
            <a:avLst/>
          </a:prstGeom>
          <a:solidFill>
            <a:srgbClr val="FFC000"/>
          </a:solidFill>
        </p:spPr>
        <p:txBody>
          <a:bodyPr wrap="square">
            <a:spAutoFit/>
          </a:bodyPr>
          <a:lstStyle/>
          <a:p>
            <a:r>
              <a:rPr lang="hr-HR" altLang="sr-Latn-RS" sz="3200" b="1" dirty="0" smtClean="0">
                <a:solidFill>
                  <a:srgbClr val="002060"/>
                </a:solidFill>
              </a:rPr>
              <a:t>BLOOMOVA TAKSONOMIJA</a:t>
            </a:r>
            <a:endParaRPr lang="hr-HR" altLang="sr-Latn-RS" sz="3200" b="1" dirty="0">
              <a:solidFill>
                <a:srgbClr val="002060"/>
              </a:solidFill>
            </a:endParaRPr>
          </a:p>
        </p:txBody>
      </p:sp>
      <p:sp>
        <p:nvSpPr>
          <p:cNvPr id="6" name="TekstniOkvir 5"/>
          <p:cNvSpPr txBox="1"/>
          <p:nvPr/>
        </p:nvSpPr>
        <p:spPr>
          <a:xfrm>
            <a:off x="3070076" y="1844824"/>
            <a:ext cx="2664296" cy="369332"/>
          </a:xfrm>
          <a:prstGeom prst="rect">
            <a:avLst/>
          </a:prstGeom>
          <a:noFill/>
        </p:spPr>
        <p:txBody>
          <a:bodyPr wrap="square" rtlCol="0">
            <a:spAutoFit/>
          </a:bodyPr>
          <a:lstStyle/>
          <a:p>
            <a:pPr algn="ctr"/>
            <a:r>
              <a:rPr lang="hr-HR" dirty="0" smtClean="0"/>
              <a:t>(znanje, spoznaja)</a:t>
            </a:r>
            <a:endParaRPr lang="hr-HR" dirty="0"/>
          </a:p>
        </p:txBody>
      </p:sp>
      <p:sp>
        <p:nvSpPr>
          <p:cNvPr id="8" name="TekstniOkvir 7"/>
          <p:cNvSpPr txBox="1"/>
          <p:nvPr/>
        </p:nvSpPr>
        <p:spPr>
          <a:xfrm>
            <a:off x="2710036" y="5722854"/>
            <a:ext cx="3023843" cy="369332"/>
          </a:xfrm>
          <a:prstGeom prst="rect">
            <a:avLst/>
          </a:prstGeom>
          <a:noFill/>
        </p:spPr>
        <p:txBody>
          <a:bodyPr wrap="square" rtlCol="0">
            <a:spAutoFit/>
          </a:bodyPr>
          <a:lstStyle/>
          <a:p>
            <a:pPr algn="ctr"/>
            <a:r>
              <a:rPr lang="hr-HR" dirty="0" smtClean="0"/>
              <a:t>(stavovi, interesi, motivacija)</a:t>
            </a:r>
            <a:endParaRPr lang="hr-HR" dirty="0"/>
          </a:p>
        </p:txBody>
      </p:sp>
      <p:sp>
        <p:nvSpPr>
          <p:cNvPr id="9" name="TekstniOkvir 8"/>
          <p:cNvSpPr txBox="1"/>
          <p:nvPr/>
        </p:nvSpPr>
        <p:spPr>
          <a:xfrm>
            <a:off x="7856558" y="5743725"/>
            <a:ext cx="3023843" cy="369332"/>
          </a:xfrm>
          <a:prstGeom prst="rect">
            <a:avLst/>
          </a:prstGeom>
          <a:noFill/>
        </p:spPr>
        <p:txBody>
          <a:bodyPr wrap="square" rtlCol="0">
            <a:spAutoFit/>
          </a:bodyPr>
          <a:lstStyle/>
          <a:p>
            <a:pPr algn="ctr"/>
            <a:r>
              <a:rPr lang="hr-HR" dirty="0" smtClean="0"/>
              <a:t>(tjelesne aktivnosti, vještine)</a:t>
            </a:r>
            <a:endParaRPr lang="hr-HR" dirty="0"/>
          </a:p>
        </p:txBody>
      </p:sp>
    </p:spTree>
    <p:extLst>
      <p:ext uri="{BB962C8B-B14F-4D97-AF65-F5344CB8AC3E}">
        <p14:creationId xmlns:p14="http://schemas.microsoft.com/office/powerpoint/2010/main" val="237043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66" y="1014614"/>
            <a:ext cx="9697674" cy="535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25839" y="6366029"/>
            <a:ext cx="10216442" cy="369236"/>
          </a:xfrm>
          <a:prstGeom prst="rect">
            <a:avLst/>
          </a:prstGeom>
          <a:noFill/>
        </p:spPr>
        <p:txBody>
          <a:bodyPr wrap="square" rtlCol="0">
            <a:spAutoFit/>
          </a:bodyPr>
          <a:lstStyle/>
          <a:p>
            <a:r>
              <a:rPr lang="hr-HR" sz="1799" dirty="0">
                <a:hlinkClick r:id="rId3"/>
              </a:rPr>
              <a:t>https://</a:t>
            </a:r>
            <a:r>
              <a:rPr lang="hr-HR" sz="1799" dirty="0" smtClean="0">
                <a:hlinkClick r:id="rId3"/>
              </a:rPr>
              <a:t>loomen.carnet.hr/mod/book/view.php?id=395379&amp;chapterid=75270</a:t>
            </a:r>
            <a:r>
              <a:rPr lang="hr-HR" sz="1799" dirty="0" smtClean="0"/>
              <a:t> </a:t>
            </a:r>
            <a:endParaRPr lang="hr-HR" sz="1799" dirty="0"/>
          </a:p>
        </p:txBody>
      </p:sp>
      <p:sp>
        <p:nvSpPr>
          <p:cNvPr id="4" name="Naslov 1"/>
          <p:cNvSpPr txBox="1">
            <a:spLocks/>
          </p:cNvSpPr>
          <p:nvPr/>
        </p:nvSpPr>
        <p:spPr>
          <a:xfrm>
            <a:off x="1341884" y="260648"/>
            <a:ext cx="8608358" cy="504055"/>
          </a:xfrm>
          <a:prstGeom prst="rect">
            <a:avLst/>
          </a:prstGeom>
          <a:solidFill>
            <a:srgbClr val="FFC000"/>
          </a:solidFill>
        </p:spPr>
        <p:txBody>
          <a:bodyPr>
            <a:noAutofit/>
          </a:bodyPr>
          <a:lst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a:lstStyle>
          <a:p>
            <a:r>
              <a:rPr lang="hr-HR" altLang="sr-Latn-RS" sz="3200" b="1" dirty="0" smtClean="0">
                <a:solidFill>
                  <a:srgbClr val="002060"/>
                </a:solidFill>
                <a:latin typeface="+mn-lt"/>
              </a:rPr>
              <a:t>Taksonomija znanja i ishodi učenja - BLOOM</a:t>
            </a:r>
            <a:endParaRPr lang="hr-HR" altLang="sr-Latn-RS" sz="3200" b="1" dirty="0">
              <a:solidFill>
                <a:srgbClr val="002060"/>
              </a:solidFill>
              <a:latin typeface="+mn-lt"/>
            </a:endParaRPr>
          </a:p>
        </p:txBody>
      </p:sp>
    </p:spTree>
    <p:extLst>
      <p:ext uri="{BB962C8B-B14F-4D97-AF65-F5344CB8AC3E}">
        <p14:creationId xmlns:p14="http://schemas.microsoft.com/office/powerpoint/2010/main" val="36429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1989956" y="620688"/>
            <a:ext cx="8352928" cy="584775"/>
          </a:xfrm>
          <a:prstGeom prst="rect">
            <a:avLst/>
          </a:prstGeom>
          <a:solidFill>
            <a:srgbClr val="FFC000"/>
          </a:solidFill>
        </p:spPr>
        <p:txBody>
          <a:bodyPr wrap="square">
            <a:spAutoFit/>
          </a:bodyPr>
          <a:lstStyle/>
          <a:p>
            <a:r>
              <a:rPr lang="hr-HR" altLang="sr-Latn-RS" sz="3200" b="1" dirty="0" smtClean="0">
                <a:solidFill>
                  <a:srgbClr val="002060"/>
                </a:solidFill>
              </a:rPr>
              <a:t>„Jaki” i „</a:t>
            </a:r>
            <a:r>
              <a:rPr lang="hr-HR" altLang="sr-Latn-RS" sz="3200" b="1" dirty="0" err="1" smtClean="0">
                <a:solidFill>
                  <a:srgbClr val="002060"/>
                </a:solidFill>
              </a:rPr>
              <a:t>slabi”glagoli</a:t>
            </a:r>
            <a:endParaRPr lang="hr-HR" altLang="sr-Latn-RS" sz="3200" b="1" dirty="0">
              <a:solidFill>
                <a:srgbClr val="002060"/>
              </a:solidFill>
            </a:endParaRPr>
          </a:p>
        </p:txBody>
      </p:sp>
      <p:graphicFrame>
        <p:nvGraphicFramePr>
          <p:cNvPr id="3" name="Tablica 2"/>
          <p:cNvGraphicFramePr>
            <a:graphicFrameLocks noGrp="1"/>
          </p:cNvGraphicFramePr>
          <p:nvPr>
            <p:extLst>
              <p:ext uri="{D42A27DB-BD31-4B8C-83A1-F6EECF244321}">
                <p14:modId xmlns:p14="http://schemas.microsoft.com/office/powerpoint/2010/main" val="3708392065"/>
              </p:ext>
            </p:extLst>
          </p:nvPr>
        </p:nvGraphicFramePr>
        <p:xfrm>
          <a:off x="1053852" y="1772816"/>
          <a:ext cx="10657184" cy="4209796"/>
        </p:xfrm>
        <a:graphic>
          <a:graphicData uri="http://schemas.openxmlformats.org/drawingml/2006/table">
            <a:tbl>
              <a:tblPr firstRow="1" bandRow="1">
                <a:tableStyleId>{073A0DAA-6AF3-43AB-8588-CEC1D06C72B9}</a:tableStyleId>
              </a:tblPr>
              <a:tblGrid>
                <a:gridCol w="5328592">
                  <a:extLst>
                    <a:ext uri="{9D8B030D-6E8A-4147-A177-3AD203B41FA5}">
                      <a16:colId xmlns:a16="http://schemas.microsoft.com/office/drawing/2014/main" val="20000"/>
                    </a:ext>
                  </a:extLst>
                </a:gridCol>
                <a:gridCol w="5328592">
                  <a:extLst>
                    <a:ext uri="{9D8B030D-6E8A-4147-A177-3AD203B41FA5}">
                      <a16:colId xmlns:a16="http://schemas.microsoft.com/office/drawing/2014/main" val="20001"/>
                    </a:ext>
                  </a:extLst>
                </a:gridCol>
              </a:tblGrid>
              <a:tr h="370840">
                <a:tc>
                  <a:txBody>
                    <a:bodyPr/>
                    <a:lstStyle/>
                    <a:p>
                      <a:pPr algn="ctr"/>
                      <a:r>
                        <a:rPr lang="hr-HR" dirty="0" smtClean="0"/>
                        <a:t>Jaki (po razinama</a:t>
                      </a:r>
                      <a:r>
                        <a:rPr lang="hr-HR" baseline="0" dirty="0" smtClean="0"/>
                        <a:t> u taksonomiji)</a:t>
                      </a:r>
                    </a:p>
                    <a:p>
                      <a:pPr algn="ctr"/>
                      <a:endParaRPr lang="hr-HR" dirty="0"/>
                    </a:p>
                  </a:txBody>
                  <a:tcPr/>
                </a:tc>
                <a:tc>
                  <a:txBody>
                    <a:bodyPr/>
                    <a:lstStyle/>
                    <a:p>
                      <a:pPr algn="ctr"/>
                      <a:r>
                        <a:rPr lang="hr-HR" dirty="0" smtClean="0"/>
                        <a:t>Slabi (nemjerljivi, nespecifični)</a:t>
                      </a:r>
                      <a:endParaRPr lang="hr-HR" dirty="0"/>
                    </a:p>
                  </a:txBody>
                  <a:tcPr/>
                </a:tc>
                <a:extLst>
                  <a:ext uri="{0D108BD9-81ED-4DB2-BD59-A6C34878D82A}">
                    <a16:rowId xmlns:a16="http://schemas.microsoft.com/office/drawing/2014/main" val="10000"/>
                  </a:ext>
                </a:extLst>
              </a:tr>
              <a:tr h="370840">
                <a:tc>
                  <a:txBody>
                    <a:bodyPr/>
                    <a:lstStyle/>
                    <a:p>
                      <a:r>
                        <a:rPr lang="hr-HR" dirty="0" smtClean="0"/>
                        <a:t>1.</a:t>
                      </a:r>
                      <a:r>
                        <a:rPr lang="hr-HR" baseline="0" dirty="0" smtClean="0"/>
                        <a:t> Prisjećanje: definirati, ispričati, opisati, imenovati…</a:t>
                      </a:r>
                      <a:endParaRPr lang="hr-HR" dirty="0"/>
                    </a:p>
                  </a:txBody>
                  <a:tcPr/>
                </a:tc>
                <a:tc>
                  <a:txBody>
                    <a:bodyPr/>
                    <a:lstStyle/>
                    <a:p>
                      <a:r>
                        <a:rPr lang="hr-HR" dirty="0" smtClean="0"/>
                        <a:t>znati, razumjeti, upoznati, naučiti, ovladati, osvijestiti,</a:t>
                      </a:r>
                      <a:endParaRPr lang="hr-HR" dirty="0"/>
                    </a:p>
                  </a:txBody>
                  <a:tcPr/>
                </a:tc>
                <a:extLst>
                  <a:ext uri="{0D108BD9-81ED-4DB2-BD59-A6C34878D82A}">
                    <a16:rowId xmlns:a16="http://schemas.microsoft.com/office/drawing/2014/main" val="10001"/>
                  </a:ext>
                </a:extLst>
              </a:tr>
              <a:tr h="370840">
                <a:tc>
                  <a:txBody>
                    <a:bodyPr/>
                    <a:lstStyle/>
                    <a:p>
                      <a:r>
                        <a:rPr lang="hr-HR" dirty="0" smtClean="0"/>
                        <a:t>2. Razumijevanje: </a:t>
                      </a:r>
                      <a:r>
                        <a:rPr lang="hr-HR" dirty="0" err="1" smtClean="0"/>
                        <a:t>identficirati</a:t>
                      </a:r>
                      <a:r>
                        <a:rPr lang="hr-HR" dirty="0" smtClean="0"/>
                        <a:t>, objasniti, razmotriti,</a:t>
                      </a:r>
                      <a:r>
                        <a:rPr lang="hr-HR" baseline="0" dirty="0" smtClean="0"/>
                        <a:t> smjestiti, raspraviti, izraziti…</a:t>
                      </a:r>
                      <a:endParaRPr lang="hr-HR" dirty="0"/>
                    </a:p>
                  </a:txBody>
                  <a:tcPr/>
                </a:tc>
                <a:tc>
                  <a:txBody>
                    <a:bodyPr/>
                    <a:lstStyle/>
                    <a:p>
                      <a:r>
                        <a:rPr lang="hr-HR" dirty="0" smtClean="0"/>
                        <a:t>postići, poznavati, primijeniti znanje, razviti potrebe,</a:t>
                      </a:r>
                    </a:p>
                    <a:p>
                      <a:r>
                        <a:rPr lang="hr-HR" dirty="0" smtClean="0"/>
                        <a:t>upoznati,</a:t>
                      </a:r>
                      <a:r>
                        <a:rPr lang="hr-HR" baseline="0" dirty="0" smtClean="0"/>
                        <a:t> usvojiti, shvatiti, zapamtiti, </a:t>
                      </a:r>
                      <a:r>
                        <a:rPr lang="hr-HR" baseline="0" smtClean="0"/>
                        <a:t>steći znanja</a:t>
                      </a:r>
                      <a:endParaRPr lang="hr-HR" dirty="0"/>
                    </a:p>
                  </a:txBody>
                  <a:tcPr/>
                </a:tc>
                <a:extLst>
                  <a:ext uri="{0D108BD9-81ED-4DB2-BD59-A6C34878D82A}">
                    <a16:rowId xmlns:a16="http://schemas.microsoft.com/office/drawing/2014/main" val="10002"/>
                  </a:ext>
                </a:extLst>
              </a:tr>
              <a:tr h="370840">
                <a:tc>
                  <a:txBody>
                    <a:bodyPr/>
                    <a:lstStyle/>
                    <a:p>
                      <a:r>
                        <a:rPr lang="hr-HR" dirty="0" smtClean="0"/>
                        <a:t>3.</a:t>
                      </a:r>
                      <a:r>
                        <a:rPr lang="hr-HR" baseline="0" dirty="0" smtClean="0"/>
                        <a:t> Primjena: </a:t>
                      </a:r>
                      <a:r>
                        <a:rPr lang="hr-HR" dirty="0" smtClean="0"/>
                        <a:t> izložiti, primijeniti, izvesti, protumačiti, ilustrirati, intervjuirati…</a:t>
                      </a:r>
                      <a:endParaRPr lang="hr-HR" dirty="0"/>
                    </a:p>
                  </a:txBody>
                  <a:tcPr/>
                </a:tc>
                <a:tc>
                  <a:txBody>
                    <a:bodyPr/>
                    <a:lstStyle/>
                    <a:p>
                      <a:endParaRPr lang="hr-HR"/>
                    </a:p>
                  </a:txBody>
                  <a:tcPr/>
                </a:tc>
                <a:extLst>
                  <a:ext uri="{0D108BD9-81ED-4DB2-BD59-A6C34878D82A}">
                    <a16:rowId xmlns:a16="http://schemas.microsoft.com/office/drawing/2014/main" val="10003"/>
                  </a:ext>
                </a:extLst>
              </a:tr>
              <a:tr h="370840">
                <a:tc>
                  <a:txBody>
                    <a:bodyPr/>
                    <a:lstStyle/>
                    <a:p>
                      <a:r>
                        <a:rPr lang="hr-HR" dirty="0" smtClean="0"/>
                        <a:t>4. Analiza: razlučiti, raspraviti, diferencirati, usporediti, riješiti…</a:t>
                      </a:r>
                      <a:endParaRPr lang="hr-HR" dirty="0"/>
                    </a:p>
                  </a:txBody>
                  <a:tcPr/>
                </a:tc>
                <a:tc>
                  <a:txBody>
                    <a:bodyPr/>
                    <a:lstStyle/>
                    <a:p>
                      <a:endParaRPr lang="hr-HR"/>
                    </a:p>
                  </a:txBody>
                  <a:tcPr/>
                </a:tc>
                <a:extLst>
                  <a:ext uri="{0D108BD9-81ED-4DB2-BD59-A6C34878D82A}">
                    <a16:rowId xmlns:a16="http://schemas.microsoft.com/office/drawing/2014/main" val="10004"/>
                  </a:ext>
                </a:extLst>
              </a:tr>
              <a:tr h="370840">
                <a:tc>
                  <a:txBody>
                    <a:bodyPr/>
                    <a:lstStyle/>
                    <a:p>
                      <a:r>
                        <a:rPr lang="hr-HR" dirty="0" smtClean="0"/>
                        <a:t>5. Evaluacija-vrednovanje: izabrati,</a:t>
                      </a:r>
                      <a:r>
                        <a:rPr lang="hr-HR" baseline="0" dirty="0" smtClean="0"/>
                        <a:t> predvidjeti, izabrati, vrednovati, prosuditi, procijeniti, rangirati prioritete…</a:t>
                      </a:r>
                      <a:endParaRPr lang="hr-HR" dirty="0"/>
                    </a:p>
                  </a:txBody>
                  <a:tcPr/>
                </a:tc>
                <a:tc>
                  <a:txBody>
                    <a:bodyPr/>
                    <a:lstStyle/>
                    <a:p>
                      <a:endParaRPr lang="hr-HR"/>
                    </a:p>
                  </a:txBody>
                  <a:tcPr/>
                </a:tc>
                <a:extLst>
                  <a:ext uri="{0D108BD9-81ED-4DB2-BD59-A6C34878D82A}">
                    <a16:rowId xmlns:a16="http://schemas.microsoft.com/office/drawing/2014/main" val="10005"/>
                  </a:ext>
                </a:extLst>
              </a:tr>
              <a:tr h="370840">
                <a:tc>
                  <a:txBody>
                    <a:bodyPr/>
                    <a:lstStyle/>
                    <a:p>
                      <a:r>
                        <a:rPr lang="hr-HR" dirty="0" smtClean="0"/>
                        <a:t>6. Kreiranje-sinteza:</a:t>
                      </a:r>
                      <a:r>
                        <a:rPr lang="hr-HR" baseline="0" dirty="0" smtClean="0"/>
                        <a:t> predložiti, organizirati, sastaviti, formulirati, urediti, klasificirati, povezati….</a:t>
                      </a:r>
                      <a:endParaRPr lang="hr-HR" dirty="0"/>
                    </a:p>
                  </a:txBody>
                  <a:tcPr/>
                </a:tc>
                <a:tc>
                  <a:txBody>
                    <a:bodyPr/>
                    <a:lstStyle/>
                    <a:p>
                      <a:endParaRPr lang="hr-HR" dirty="0"/>
                    </a:p>
                  </a:txBody>
                  <a:tcPr/>
                </a:tc>
                <a:extLst>
                  <a:ext uri="{0D108BD9-81ED-4DB2-BD59-A6C34878D82A}">
                    <a16:rowId xmlns:a16="http://schemas.microsoft.com/office/drawing/2014/main" val="10006"/>
                  </a:ext>
                </a:extLst>
              </a:tr>
            </a:tbl>
          </a:graphicData>
        </a:graphic>
      </p:graphicFrame>
      <p:sp>
        <p:nvSpPr>
          <p:cNvPr id="4" name="Pravokutnik 3"/>
          <p:cNvSpPr/>
          <p:nvPr/>
        </p:nvSpPr>
        <p:spPr>
          <a:xfrm>
            <a:off x="1629916" y="6186530"/>
            <a:ext cx="7488832" cy="369332"/>
          </a:xfrm>
          <a:prstGeom prst="rect">
            <a:avLst/>
          </a:prstGeom>
        </p:spPr>
        <p:txBody>
          <a:bodyPr wrap="square">
            <a:spAutoFit/>
          </a:bodyPr>
          <a:lstStyle/>
          <a:p>
            <a:r>
              <a:rPr lang="hr-HR" dirty="0" smtClean="0">
                <a:solidFill>
                  <a:srgbClr val="FF0000"/>
                </a:solidFill>
                <a:hlinkClick r:id="rId2"/>
              </a:rPr>
              <a:t>https://arhiva-2021.loomen.carnet.hr/mod/hvp/view.php?id=395380</a:t>
            </a:r>
            <a:endParaRPr lang="hr-HR" dirty="0">
              <a:solidFill>
                <a:srgbClr val="FF0000"/>
              </a:solidFill>
            </a:endParaRPr>
          </a:p>
        </p:txBody>
      </p:sp>
    </p:spTree>
    <p:extLst>
      <p:ext uri="{BB962C8B-B14F-4D97-AF65-F5344CB8AC3E}">
        <p14:creationId xmlns:p14="http://schemas.microsoft.com/office/powerpoint/2010/main" val="1125648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0755" y="848162"/>
            <a:ext cx="7692129" cy="6009838"/>
          </a:xfrm>
        </p:spPr>
      </p:pic>
      <p:sp>
        <p:nvSpPr>
          <p:cNvPr id="2" name="Naslov 1"/>
          <p:cNvSpPr>
            <a:spLocks noGrp="1"/>
          </p:cNvSpPr>
          <p:nvPr>
            <p:ph type="title"/>
          </p:nvPr>
        </p:nvSpPr>
        <p:spPr>
          <a:xfrm>
            <a:off x="1773932" y="260648"/>
            <a:ext cx="8929961" cy="728547"/>
          </a:xfrm>
          <a:solidFill>
            <a:srgbClr val="FFC000"/>
          </a:solidFill>
        </p:spPr>
        <p:txBody>
          <a:bodyPr>
            <a:normAutofit/>
          </a:bodyPr>
          <a:lstStyle/>
          <a:p>
            <a:r>
              <a:rPr lang="hr-HR" sz="3200" b="1" dirty="0" smtClean="0">
                <a:solidFill>
                  <a:schemeClr val="tx1">
                    <a:lumMod val="65000"/>
                    <a:lumOff val="35000"/>
                  </a:schemeClr>
                </a:solidFill>
                <a:latin typeface="+mn-lt"/>
              </a:rPr>
              <a:t>2. Planiranje </a:t>
            </a:r>
            <a:r>
              <a:rPr lang="hr-HR" sz="3200" b="1" dirty="0" smtClean="0">
                <a:solidFill>
                  <a:schemeClr val="tx1">
                    <a:lumMod val="65000"/>
                    <a:lumOff val="35000"/>
                  </a:schemeClr>
                </a:solidFill>
                <a:latin typeface="+mn-lt"/>
              </a:rPr>
              <a:t>vrednovanja</a:t>
            </a:r>
            <a:endParaRPr lang="hr-HR" sz="3200" b="1" dirty="0">
              <a:solidFill>
                <a:schemeClr val="tx1">
                  <a:lumMod val="65000"/>
                  <a:lumOff val="35000"/>
                </a:schemeClr>
              </a:solidFill>
              <a:latin typeface="+mn-lt"/>
            </a:endParaRPr>
          </a:p>
        </p:txBody>
      </p:sp>
    </p:spTree>
    <p:extLst>
      <p:ext uri="{BB962C8B-B14F-4D97-AF65-F5344CB8AC3E}">
        <p14:creationId xmlns:p14="http://schemas.microsoft.com/office/powerpoint/2010/main" val="7715774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13892" y="404664"/>
            <a:ext cx="9355873" cy="565397"/>
          </a:xfrm>
          <a:solidFill>
            <a:srgbClr val="FFC000"/>
          </a:solidFill>
        </p:spPr>
        <p:txBody>
          <a:bodyPr>
            <a:noAutofit/>
          </a:bodyPr>
          <a:lstStyle/>
          <a:p>
            <a:r>
              <a:rPr lang="hr-HR" sz="3200" b="1" dirty="0" smtClean="0">
                <a:solidFill>
                  <a:schemeClr val="tx1">
                    <a:lumMod val="65000"/>
                    <a:lumOff val="35000"/>
                  </a:schemeClr>
                </a:solidFill>
                <a:latin typeface="+mn-lt"/>
              </a:rPr>
              <a:t>Oblici i pristupi vrednovanju</a:t>
            </a:r>
            <a:endParaRPr lang="hr-HR" sz="3200" b="1" dirty="0">
              <a:solidFill>
                <a:schemeClr val="tx1">
                  <a:lumMod val="65000"/>
                  <a:lumOff val="35000"/>
                </a:schemeClr>
              </a:solidFill>
              <a:latin typeface="+mn-lt"/>
            </a:endParaRPr>
          </a:p>
        </p:txBody>
      </p:sp>
      <p:pic>
        <p:nvPicPr>
          <p:cNvPr id="4" name="Rezervirano mjesto sadržaja 3"/>
          <p:cNvPicPr>
            <a:picLocks noGrp="1" noChangeAspect="1"/>
          </p:cNvPicPr>
          <p:nvPr>
            <p:ph idx="1"/>
          </p:nvPr>
        </p:nvPicPr>
        <p:blipFill rotWithShape="1">
          <a:blip r:embed="rId3">
            <a:extLst>
              <a:ext uri="{28A0092B-C50C-407E-A947-70E740481C1C}">
                <a14:useLocalDpi xmlns:a14="http://schemas.microsoft.com/office/drawing/2010/main" val="0"/>
              </a:ext>
            </a:extLst>
          </a:blip>
          <a:srcRect l="5563" t="3135" r="5616" b="5237"/>
          <a:stretch/>
        </p:blipFill>
        <p:spPr>
          <a:xfrm>
            <a:off x="2494012" y="1412776"/>
            <a:ext cx="7449031" cy="5119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935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73932" y="260648"/>
            <a:ext cx="6805223" cy="528829"/>
          </a:xfrm>
          <a:solidFill>
            <a:srgbClr val="FFC000"/>
          </a:solidFill>
        </p:spPr>
        <p:txBody>
          <a:bodyPr>
            <a:normAutofit/>
          </a:bodyPr>
          <a:lstStyle/>
          <a:p>
            <a:r>
              <a:rPr lang="hr-HR" sz="2800" b="1" dirty="0" smtClean="0">
                <a:solidFill>
                  <a:schemeClr val="tx1">
                    <a:lumMod val="65000"/>
                    <a:lumOff val="35000"/>
                  </a:schemeClr>
                </a:solidFill>
                <a:latin typeface="+mn-lt"/>
              </a:rPr>
              <a:t>Vrednovanje za učenje</a:t>
            </a:r>
            <a:endParaRPr lang="hr-HR" sz="2800" b="1" dirty="0">
              <a:solidFill>
                <a:schemeClr val="tx1">
                  <a:lumMod val="65000"/>
                  <a:lumOff val="35000"/>
                </a:schemeClr>
              </a:solidFill>
              <a:latin typeface="+mn-lt"/>
            </a:endParaRPr>
          </a:p>
        </p:txBody>
      </p:sp>
      <p:sp>
        <p:nvSpPr>
          <p:cNvPr id="3" name="Rezervirano mjesto sadržaja 2"/>
          <p:cNvSpPr>
            <a:spLocks noGrp="1"/>
          </p:cNvSpPr>
          <p:nvPr>
            <p:ph idx="1"/>
          </p:nvPr>
        </p:nvSpPr>
        <p:spPr>
          <a:xfrm>
            <a:off x="2485073" y="1053549"/>
            <a:ext cx="8012374" cy="5247861"/>
          </a:xfrm>
        </p:spPr>
        <p:txBody>
          <a:bodyPr/>
          <a:lstStyle/>
          <a:p>
            <a:r>
              <a:rPr lang="hr-HR" sz="2000" dirty="0"/>
              <a:t>namijenjeno je učenicima, roditeljima i učiteljima tijekom učenja</a:t>
            </a:r>
          </a:p>
          <a:p>
            <a:r>
              <a:rPr lang="hr-HR" sz="2000" dirty="0"/>
              <a:t>omogućuje unaprjeđenje učenja i poučavanja</a:t>
            </a:r>
          </a:p>
          <a:p>
            <a:r>
              <a:rPr lang="hr-HR" sz="2000" dirty="0"/>
              <a:t>načini:</a:t>
            </a:r>
          </a:p>
          <a:p>
            <a:pPr lvl="1"/>
            <a:r>
              <a:rPr lang="hr-HR" sz="1800" dirty="0"/>
              <a:t>razgovorom, pitanjima i odgovorima</a:t>
            </a:r>
          </a:p>
          <a:p>
            <a:pPr lvl="1"/>
            <a:r>
              <a:rPr lang="hr-HR" sz="1800" dirty="0"/>
              <a:t>kvizovima, stripovima, </a:t>
            </a:r>
            <a:r>
              <a:rPr lang="hr-HR" sz="1800" dirty="0" err="1"/>
              <a:t>posterima</a:t>
            </a:r>
            <a:r>
              <a:rPr lang="hr-HR" sz="1800" dirty="0"/>
              <a:t>/plakatima</a:t>
            </a:r>
          </a:p>
          <a:p>
            <a:pPr lvl="1"/>
            <a:r>
              <a:rPr lang="hr-HR" sz="1800" dirty="0"/>
              <a:t>igrom za učenje, promatranjem</a:t>
            </a:r>
          </a:p>
          <a:p>
            <a:pPr lvl="1"/>
            <a:r>
              <a:rPr lang="hr-HR" sz="1800" dirty="0"/>
              <a:t>grafičkim organizatorima znanja</a:t>
            </a:r>
          </a:p>
          <a:p>
            <a:pPr lvl="1"/>
            <a:r>
              <a:rPr lang="hr-HR" sz="1800" dirty="0"/>
              <a:t>izlaznim karticama, nastavnim listićima</a:t>
            </a:r>
          </a:p>
          <a:p>
            <a:pPr lvl="1"/>
            <a:r>
              <a:rPr lang="hr-HR" sz="1800" dirty="0"/>
              <a:t>rješavanjem problema</a:t>
            </a:r>
          </a:p>
          <a:p>
            <a:pPr lvl="1"/>
            <a:r>
              <a:rPr lang="hr-HR" sz="1800" dirty="0"/>
              <a:t>argumentiranim raspravama</a:t>
            </a:r>
          </a:p>
          <a:p>
            <a:pPr lvl="1"/>
            <a:endParaRPr lang="hr-HR" dirty="0"/>
          </a:p>
          <a:p>
            <a:pPr lvl="1"/>
            <a:endParaRPr lang="hr-HR" dirty="0"/>
          </a:p>
          <a:p>
            <a:r>
              <a:rPr lang="hr-HR" dirty="0">
                <a:hlinkClick r:id="rId3"/>
              </a:rPr>
              <a:t>Vrednovanje za učenje (carnet.hr)</a:t>
            </a:r>
            <a:endParaRPr lang="hr-HR" dirty="0"/>
          </a:p>
        </p:txBody>
      </p:sp>
    </p:spTree>
    <p:extLst>
      <p:ext uri="{BB962C8B-B14F-4D97-AF65-F5344CB8AC3E}">
        <p14:creationId xmlns:p14="http://schemas.microsoft.com/office/powerpoint/2010/main" val="943716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17948" y="332656"/>
            <a:ext cx="7731361" cy="528829"/>
          </a:xfrm>
          <a:solidFill>
            <a:srgbClr val="FFC000"/>
          </a:solidFill>
        </p:spPr>
        <p:txBody>
          <a:bodyPr>
            <a:normAutofit/>
          </a:bodyPr>
          <a:lstStyle/>
          <a:p>
            <a:r>
              <a:rPr lang="hr-HR" sz="2800" b="1" dirty="0" smtClean="0">
                <a:solidFill>
                  <a:schemeClr val="tx1">
                    <a:lumMod val="65000"/>
                    <a:lumOff val="35000"/>
                  </a:schemeClr>
                </a:solidFill>
              </a:rPr>
              <a:t>Vrednovanje kao učenje</a:t>
            </a:r>
            <a:endParaRPr lang="hr-HR" sz="2800" b="1" dirty="0">
              <a:solidFill>
                <a:schemeClr val="tx1">
                  <a:lumMod val="65000"/>
                  <a:lumOff val="35000"/>
                </a:schemeClr>
              </a:solidFill>
            </a:endParaRPr>
          </a:p>
        </p:txBody>
      </p:sp>
      <p:sp>
        <p:nvSpPr>
          <p:cNvPr id="3" name="Rezervirano mjesto sadržaja 2"/>
          <p:cNvSpPr>
            <a:spLocks noGrp="1"/>
          </p:cNvSpPr>
          <p:nvPr>
            <p:ph idx="1"/>
          </p:nvPr>
        </p:nvSpPr>
        <p:spPr>
          <a:xfrm>
            <a:off x="2485073" y="1053549"/>
            <a:ext cx="8012374" cy="5247861"/>
          </a:xfrm>
        </p:spPr>
        <p:txBody>
          <a:bodyPr/>
          <a:lstStyle/>
          <a:p>
            <a:r>
              <a:rPr lang="hr-HR" dirty="0"/>
              <a:t>š</a:t>
            </a:r>
            <a:r>
              <a:rPr lang="hr-HR" dirty="0" smtClean="0"/>
              <a:t>kolskim </a:t>
            </a:r>
            <a:r>
              <a:rPr lang="hr-HR" dirty="0"/>
              <a:t>knjižničarima omogućuje razvoj </a:t>
            </a:r>
            <a:r>
              <a:rPr lang="hr-HR" dirty="0" err="1"/>
              <a:t>samoreguliranog</a:t>
            </a:r>
            <a:r>
              <a:rPr lang="hr-HR" dirty="0"/>
              <a:t> pristupa radu, a učenicima razvoj </a:t>
            </a:r>
            <a:r>
              <a:rPr lang="hr-HR" dirty="0" err="1"/>
              <a:t>samoreguliranog</a:t>
            </a:r>
            <a:r>
              <a:rPr lang="hr-HR" dirty="0"/>
              <a:t> pristupa učenju</a:t>
            </a:r>
          </a:p>
          <a:p>
            <a:r>
              <a:rPr lang="hr-HR" dirty="0"/>
              <a:t>n</a:t>
            </a:r>
            <a:r>
              <a:rPr lang="hr-HR" dirty="0" smtClean="0"/>
              <a:t>amijenjeno </a:t>
            </a:r>
            <a:r>
              <a:rPr lang="hr-HR" dirty="0"/>
              <a:t>je učenicima, učiteljima i stručnim suradnicima tijekom </a:t>
            </a:r>
            <a:r>
              <a:rPr lang="hr-HR" dirty="0" smtClean="0"/>
              <a:t>učenja/poučavanja</a:t>
            </a:r>
            <a:endParaRPr lang="hr-HR" dirty="0"/>
          </a:p>
          <a:p>
            <a:r>
              <a:rPr lang="hr-HR" dirty="0"/>
              <a:t>n</a:t>
            </a:r>
            <a:r>
              <a:rPr lang="hr-HR" dirty="0" smtClean="0"/>
              <a:t>ačini </a:t>
            </a:r>
            <a:r>
              <a:rPr lang="hr-HR" dirty="0"/>
              <a:t>(</a:t>
            </a:r>
            <a:r>
              <a:rPr lang="hr-HR" dirty="0" err="1"/>
              <a:t>samovrednovanje</a:t>
            </a:r>
            <a:r>
              <a:rPr lang="hr-HR" dirty="0"/>
              <a:t>, vršnjačko vrednovanje):</a:t>
            </a:r>
          </a:p>
          <a:p>
            <a:pPr lvl="1"/>
            <a:r>
              <a:rPr lang="hr-HR" dirty="0" smtClean="0"/>
              <a:t>liste </a:t>
            </a:r>
            <a:r>
              <a:rPr lang="hr-HR" dirty="0"/>
              <a:t>za </a:t>
            </a:r>
            <a:r>
              <a:rPr lang="hr-HR" dirty="0" smtClean="0"/>
              <a:t>procjenu i rubrike</a:t>
            </a:r>
            <a:endParaRPr lang="hr-HR" dirty="0"/>
          </a:p>
          <a:p>
            <a:pPr lvl="1"/>
            <a:r>
              <a:rPr lang="hr-HR" dirty="0"/>
              <a:t>i</a:t>
            </a:r>
            <a:r>
              <a:rPr lang="hr-HR" dirty="0" smtClean="0"/>
              <a:t>gre </a:t>
            </a:r>
            <a:r>
              <a:rPr lang="hr-HR" dirty="0"/>
              <a:t>za učenje/igre uloga</a:t>
            </a:r>
          </a:p>
          <a:p>
            <a:pPr lvl="1"/>
            <a:r>
              <a:rPr lang="hr-HR" dirty="0"/>
              <a:t>r</a:t>
            </a:r>
            <a:r>
              <a:rPr lang="hr-HR" dirty="0" smtClean="0"/>
              <a:t>ješavanje </a:t>
            </a:r>
            <a:r>
              <a:rPr lang="hr-HR" dirty="0"/>
              <a:t>zadataka</a:t>
            </a:r>
          </a:p>
          <a:p>
            <a:pPr lvl="1"/>
            <a:r>
              <a:rPr lang="hr-HR" dirty="0"/>
              <a:t>s</a:t>
            </a:r>
            <a:r>
              <a:rPr lang="hr-HR" dirty="0" smtClean="0"/>
              <a:t>tripovi</a:t>
            </a:r>
            <a:r>
              <a:rPr lang="hr-HR" dirty="0"/>
              <a:t>, crteži, </a:t>
            </a:r>
            <a:r>
              <a:rPr lang="hr-HR" dirty="0" err="1"/>
              <a:t>posteri</a:t>
            </a:r>
            <a:r>
              <a:rPr lang="hr-HR" dirty="0"/>
              <a:t>/plakati</a:t>
            </a:r>
          </a:p>
          <a:p>
            <a:pPr lvl="1"/>
            <a:r>
              <a:rPr lang="hr-HR" dirty="0"/>
              <a:t>g</a:t>
            </a:r>
            <a:r>
              <a:rPr lang="hr-HR" dirty="0" smtClean="0"/>
              <a:t>rafički </a:t>
            </a:r>
            <a:r>
              <a:rPr lang="hr-HR" dirty="0"/>
              <a:t>organizatori znanja</a:t>
            </a:r>
          </a:p>
          <a:p>
            <a:pPr lvl="1"/>
            <a:r>
              <a:rPr lang="hr-HR" dirty="0"/>
              <a:t>l</a:t>
            </a:r>
            <a:r>
              <a:rPr lang="hr-HR" dirty="0" smtClean="0"/>
              <a:t>iste </a:t>
            </a:r>
            <a:r>
              <a:rPr lang="hr-HR" dirty="0"/>
              <a:t>za bodovanje</a:t>
            </a:r>
          </a:p>
          <a:p>
            <a:pPr lvl="1"/>
            <a:r>
              <a:rPr lang="hr-HR" dirty="0"/>
              <a:t>i</a:t>
            </a:r>
            <a:r>
              <a:rPr lang="hr-HR" dirty="0" smtClean="0"/>
              <a:t>zlazne </a:t>
            </a:r>
            <a:r>
              <a:rPr lang="hr-HR" dirty="0"/>
              <a:t>kartice</a:t>
            </a:r>
          </a:p>
          <a:p>
            <a:pPr lvl="1"/>
            <a:r>
              <a:rPr lang="hr-HR" dirty="0" smtClean="0"/>
              <a:t>dnevnici učenja</a:t>
            </a:r>
            <a:endParaRPr lang="hr-HR" dirty="0"/>
          </a:p>
          <a:p>
            <a:pPr lvl="1"/>
            <a:endParaRPr lang="hr-HR" dirty="0"/>
          </a:p>
          <a:p>
            <a:pPr lvl="1"/>
            <a:endParaRPr lang="hr-HR" dirty="0"/>
          </a:p>
          <a:p>
            <a:endParaRPr lang="hr-HR" dirty="0"/>
          </a:p>
        </p:txBody>
      </p:sp>
    </p:spTree>
    <p:extLst>
      <p:ext uri="{BB962C8B-B14F-4D97-AF65-F5344CB8AC3E}">
        <p14:creationId xmlns:p14="http://schemas.microsoft.com/office/powerpoint/2010/main" val="2656246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1773932" y="404664"/>
            <a:ext cx="8909366" cy="716658"/>
          </a:xfrm>
          <a:solidFill>
            <a:srgbClr val="FFC000"/>
          </a:solidFill>
        </p:spPr>
        <p:txBody>
          <a:bodyPr>
            <a:normAutofit/>
          </a:bodyPr>
          <a:lstStyle/>
          <a:p>
            <a:r>
              <a:rPr lang="hr-HR" sz="2800" b="1" dirty="0" smtClean="0">
                <a:solidFill>
                  <a:schemeClr val="tx1">
                    <a:lumMod val="65000"/>
                    <a:lumOff val="35000"/>
                  </a:schemeClr>
                </a:solidFill>
              </a:rPr>
              <a:t>Vrednovanje kao učenje </a:t>
            </a:r>
            <a:r>
              <a:rPr lang="hr-HR" sz="2400" dirty="0" smtClean="0">
                <a:solidFill>
                  <a:schemeClr val="tx1">
                    <a:lumMod val="65000"/>
                    <a:lumOff val="35000"/>
                  </a:schemeClr>
                </a:solidFill>
              </a:rPr>
              <a:t>(</a:t>
            </a:r>
            <a:r>
              <a:rPr lang="hr-HR" sz="2400" dirty="0" err="1" smtClean="0">
                <a:solidFill>
                  <a:schemeClr val="tx1">
                    <a:lumMod val="65000"/>
                    <a:lumOff val="35000"/>
                  </a:schemeClr>
                </a:solidFill>
              </a:rPr>
              <a:t>samovrednovanje</a:t>
            </a:r>
            <a:r>
              <a:rPr lang="hr-HR" sz="2400" dirty="0" smtClean="0">
                <a:solidFill>
                  <a:schemeClr val="tx1">
                    <a:lumMod val="65000"/>
                    <a:lumOff val="35000"/>
                  </a:schemeClr>
                </a:solidFill>
              </a:rPr>
              <a:t> i vršnjačko vr.)</a:t>
            </a:r>
            <a:endParaRPr lang="hr-HR" sz="2400" dirty="0">
              <a:solidFill>
                <a:schemeClr val="tx1">
                  <a:lumMod val="65000"/>
                  <a:lumOff val="35000"/>
                </a:schemeClr>
              </a:solidFill>
            </a:endParaRPr>
          </a:p>
        </p:txBody>
      </p:sp>
      <p:graphicFrame>
        <p:nvGraphicFramePr>
          <p:cNvPr id="7" name="Rezervirano mjesto sadržaja 6"/>
          <p:cNvGraphicFramePr>
            <a:graphicFrameLocks noGrp="1"/>
          </p:cNvGraphicFramePr>
          <p:nvPr>
            <p:ph sz="half" idx="1"/>
            <p:extLst>
              <p:ext uri="{D42A27DB-BD31-4B8C-83A1-F6EECF244321}">
                <p14:modId xmlns:p14="http://schemas.microsoft.com/office/powerpoint/2010/main" val="4055260162"/>
              </p:ext>
            </p:extLst>
          </p:nvPr>
        </p:nvGraphicFramePr>
        <p:xfrm>
          <a:off x="6590863" y="2080483"/>
          <a:ext cx="5328591" cy="4561900"/>
        </p:xfrm>
        <a:graphic>
          <a:graphicData uri="http://schemas.openxmlformats.org/drawingml/2006/table">
            <a:tbl>
              <a:tblPr firstRow="1" bandRow="1">
                <a:tableStyleId>{073A0DAA-6AF3-43AB-8588-CEC1D06C72B9}</a:tableStyleId>
              </a:tblPr>
              <a:tblGrid>
                <a:gridCol w="2520280">
                  <a:extLst>
                    <a:ext uri="{9D8B030D-6E8A-4147-A177-3AD203B41FA5}">
                      <a16:colId xmlns:a16="http://schemas.microsoft.com/office/drawing/2014/main" val="1727173491"/>
                    </a:ext>
                  </a:extLst>
                </a:gridCol>
                <a:gridCol w="648072">
                  <a:extLst>
                    <a:ext uri="{9D8B030D-6E8A-4147-A177-3AD203B41FA5}">
                      <a16:colId xmlns:a16="http://schemas.microsoft.com/office/drawing/2014/main" val="3058513418"/>
                    </a:ext>
                  </a:extLst>
                </a:gridCol>
                <a:gridCol w="936104">
                  <a:extLst>
                    <a:ext uri="{9D8B030D-6E8A-4147-A177-3AD203B41FA5}">
                      <a16:colId xmlns:a16="http://schemas.microsoft.com/office/drawing/2014/main" val="2717680649"/>
                    </a:ext>
                  </a:extLst>
                </a:gridCol>
                <a:gridCol w="1224135">
                  <a:extLst>
                    <a:ext uri="{9D8B030D-6E8A-4147-A177-3AD203B41FA5}">
                      <a16:colId xmlns:a16="http://schemas.microsoft.com/office/drawing/2014/main" val="4226524795"/>
                    </a:ext>
                  </a:extLst>
                </a:gridCol>
              </a:tblGrid>
              <a:tr h="542078">
                <a:tc>
                  <a:txBody>
                    <a:bodyPr/>
                    <a:lstStyle/>
                    <a:p>
                      <a:pPr algn="ctr"/>
                      <a:r>
                        <a:rPr lang="hr-HR" sz="1600" dirty="0" smtClean="0"/>
                        <a:t>ELEMENTI</a:t>
                      </a:r>
                      <a:endParaRPr lang="hr-HR" sz="1600" dirty="0"/>
                    </a:p>
                  </a:txBody>
                  <a:tcPr marL="40928" marR="40928"/>
                </a:tc>
                <a:tc>
                  <a:txBody>
                    <a:bodyPr/>
                    <a:lstStyle/>
                    <a:p>
                      <a:pPr algn="ctr"/>
                      <a:r>
                        <a:rPr lang="hr-HR" sz="1600" dirty="0" smtClean="0"/>
                        <a:t>DA</a:t>
                      </a:r>
                      <a:endParaRPr lang="hr-HR" sz="1600" dirty="0"/>
                    </a:p>
                  </a:txBody>
                  <a:tcPr marL="40928" marR="40928"/>
                </a:tc>
                <a:tc>
                  <a:txBody>
                    <a:bodyPr/>
                    <a:lstStyle/>
                    <a:p>
                      <a:pPr algn="ctr"/>
                      <a:r>
                        <a:rPr lang="hr-HR" sz="1600" dirty="0" smtClean="0"/>
                        <a:t>DJELOMIČNO</a:t>
                      </a:r>
                      <a:endParaRPr lang="hr-HR" sz="1600" dirty="0"/>
                    </a:p>
                  </a:txBody>
                  <a:tcPr marL="40928" marR="40928"/>
                </a:tc>
                <a:tc>
                  <a:txBody>
                    <a:bodyPr/>
                    <a:lstStyle/>
                    <a:p>
                      <a:pPr algn="ctr"/>
                      <a:r>
                        <a:rPr lang="hr-HR" sz="1600" dirty="0" smtClean="0"/>
                        <a:t>TREBA POPRAVITI</a:t>
                      </a:r>
                      <a:endParaRPr lang="hr-HR" sz="1600" dirty="0"/>
                    </a:p>
                  </a:txBody>
                  <a:tcPr marL="40928" marR="40928"/>
                </a:tc>
                <a:extLst>
                  <a:ext uri="{0D108BD9-81ED-4DB2-BD59-A6C34878D82A}">
                    <a16:rowId xmlns:a16="http://schemas.microsoft.com/office/drawing/2014/main" val="3619983383"/>
                  </a:ext>
                </a:extLst>
              </a:tr>
              <a:tr h="542078">
                <a:tc>
                  <a:txBody>
                    <a:bodyPr/>
                    <a:lstStyle/>
                    <a:p>
                      <a:r>
                        <a:rPr lang="hr-HR" sz="1600" dirty="0" smtClean="0"/>
                        <a:t>Jeste li riješili sve zadatke vezano uz </a:t>
                      </a:r>
                      <a:r>
                        <a:rPr lang="hr-HR" sz="1600" dirty="0" err="1" smtClean="0"/>
                        <a:t>dj</a:t>
                      </a:r>
                      <a:r>
                        <a:rPr lang="hr-HR" sz="1600" dirty="0" smtClean="0"/>
                        <a:t>. enciklopedije?</a:t>
                      </a:r>
                      <a:endParaRPr lang="hr-HR" sz="1600" dirty="0"/>
                    </a:p>
                  </a:txBody>
                  <a:tcPr marL="40928" marR="40928"/>
                </a:tc>
                <a:tc>
                  <a:txBody>
                    <a:bodyPr/>
                    <a:lstStyle/>
                    <a:p>
                      <a:endParaRPr lang="hr-HR" dirty="0"/>
                    </a:p>
                  </a:txBody>
                  <a:tcPr marL="40928" marR="40928"/>
                </a:tc>
                <a:tc>
                  <a:txBody>
                    <a:bodyPr/>
                    <a:lstStyle/>
                    <a:p>
                      <a:endParaRPr lang="hr-HR"/>
                    </a:p>
                  </a:txBody>
                  <a:tcPr marL="40928" marR="40928"/>
                </a:tc>
                <a:tc>
                  <a:txBody>
                    <a:bodyPr/>
                    <a:lstStyle/>
                    <a:p>
                      <a:endParaRPr lang="hr-HR" dirty="0"/>
                    </a:p>
                  </a:txBody>
                  <a:tcPr marL="40928" marR="40928"/>
                </a:tc>
                <a:extLst>
                  <a:ext uri="{0D108BD9-81ED-4DB2-BD59-A6C34878D82A}">
                    <a16:rowId xmlns:a16="http://schemas.microsoft.com/office/drawing/2014/main" val="171668746"/>
                  </a:ext>
                </a:extLst>
              </a:tr>
              <a:tr h="770321">
                <a:tc>
                  <a:txBody>
                    <a:bodyPr/>
                    <a:lstStyle/>
                    <a:p>
                      <a:r>
                        <a:rPr lang="hr-HR" sz="1600" dirty="0" smtClean="0"/>
                        <a:t>Je li svaki</a:t>
                      </a:r>
                      <a:r>
                        <a:rPr lang="hr-HR" sz="1600" baseline="0" dirty="0" smtClean="0"/>
                        <a:t> član skupine ravnomjerno sudjelovao u izvršenju zadataka?</a:t>
                      </a:r>
                      <a:endParaRPr lang="hr-HR" sz="1600" dirty="0"/>
                    </a:p>
                  </a:txBody>
                  <a:tcPr marL="40928" marR="40928"/>
                </a:tc>
                <a:tc>
                  <a:txBody>
                    <a:bodyPr/>
                    <a:lstStyle/>
                    <a:p>
                      <a:endParaRPr lang="hr-HR"/>
                    </a:p>
                  </a:txBody>
                  <a:tcPr marL="40928" marR="40928"/>
                </a:tc>
                <a:tc>
                  <a:txBody>
                    <a:bodyPr/>
                    <a:lstStyle/>
                    <a:p>
                      <a:endParaRPr lang="hr-HR"/>
                    </a:p>
                  </a:txBody>
                  <a:tcPr marL="40928" marR="40928"/>
                </a:tc>
                <a:tc>
                  <a:txBody>
                    <a:bodyPr/>
                    <a:lstStyle/>
                    <a:p>
                      <a:endParaRPr lang="hr-HR"/>
                    </a:p>
                  </a:txBody>
                  <a:tcPr marL="40928" marR="40928"/>
                </a:tc>
                <a:extLst>
                  <a:ext uri="{0D108BD9-81ED-4DB2-BD59-A6C34878D82A}">
                    <a16:rowId xmlns:a16="http://schemas.microsoft.com/office/drawing/2014/main" val="3260738373"/>
                  </a:ext>
                </a:extLst>
              </a:tr>
              <a:tr h="770321">
                <a:tc>
                  <a:txBody>
                    <a:bodyPr/>
                    <a:lstStyle/>
                    <a:p>
                      <a:r>
                        <a:rPr lang="hr-HR" sz="1600" dirty="0" smtClean="0"/>
                        <a:t>Možete</a:t>
                      </a:r>
                      <a:r>
                        <a:rPr lang="hr-HR" sz="1600" baseline="0" dirty="0" smtClean="0"/>
                        <a:t> li nakon ovakvog rada uspješno objasniti što ste naučili?</a:t>
                      </a:r>
                      <a:endParaRPr lang="hr-HR" sz="1600" dirty="0"/>
                    </a:p>
                  </a:txBody>
                  <a:tcPr marL="40928" marR="40928"/>
                </a:tc>
                <a:tc>
                  <a:txBody>
                    <a:bodyPr/>
                    <a:lstStyle/>
                    <a:p>
                      <a:endParaRPr lang="hr-HR"/>
                    </a:p>
                  </a:txBody>
                  <a:tcPr marL="40928" marR="40928"/>
                </a:tc>
                <a:tc>
                  <a:txBody>
                    <a:bodyPr/>
                    <a:lstStyle/>
                    <a:p>
                      <a:endParaRPr lang="hr-HR"/>
                    </a:p>
                  </a:txBody>
                  <a:tcPr marL="40928" marR="40928"/>
                </a:tc>
                <a:tc>
                  <a:txBody>
                    <a:bodyPr/>
                    <a:lstStyle/>
                    <a:p>
                      <a:endParaRPr lang="hr-HR"/>
                    </a:p>
                  </a:txBody>
                  <a:tcPr marL="40928" marR="40928"/>
                </a:tc>
                <a:extLst>
                  <a:ext uri="{0D108BD9-81ED-4DB2-BD59-A6C34878D82A}">
                    <a16:rowId xmlns:a16="http://schemas.microsoft.com/office/drawing/2014/main" val="1727416793"/>
                  </a:ext>
                </a:extLst>
              </a:tr>
              <a:tr h="542078">
                <a:tc>
                  <a:txBody>
                    <a:bodyPr/>
                    <a:lstStyle/>
                    <a:p>
                      <a:r>
                        <a:rPr lang="hr-HR" sz="1600" dirty="0" smtClean="0"/>
                        <a:t>Sviđa li vam se ovakav način učenja?</a:t>
                      </a:r>
                      <a:endParaRPr lang="hr-HR" sz="1600" dirty="0"/>
                    </a:p>
                  </a:txBody>
                  <a:tcPr marL="40928" marR="40928"/>
                </a:tc>
                <a:tc>
                  <a:txBody>
                    <a:bodyPr/>
                    <a:lstStyle/>
                    <a:p>
                      <a:endParaRPr lang="hr-HR"/>
                    </a:p>
                  </a:txBody>
                  <a:tcPr marL="40928" marR="40928"/>
                </a:tc>
                <a:tc>
                  <a:txBody>
                    <a:bodyPr/>
                    <a:lstStyle/>
                    <a:p>
                      <a:endParaRPr lang="hr-HR"/>
                    </a:p>
                  </a:txBody>
                  <a:tcPr marL="40928" marR="40928"/>
                </a:tc>
                <a:tc>
                  <a:txBody>
                    <a:bodyPr/>
                    <a:lstStyle/>
                    <a:p>
                      <a:endParaRPr lang="hr-HR"/>
                    </a:p>
                  </a:txBody>
                  <a:tcPr marL="40928" marR="40928"/>
                </a:tc>
                <a:extLst>
                  <a:ext uri="{0D108BD9-81ED-4DB2-BD59-A6C34878D82A}">
                    <a16:rowId xmlns:a16="http://schemas.microsoft.com/office/drawing/2014/main" val="4178444126"/>
                  </a:ext>
                </a:extLst>
              </a:tr>
              <a:tr h="1178620">
                <a:tc>
                  <a:txBody>
                    <a:bodyPr/>
                    <a:lstStyle/>
                    <a:p>
                      <a:r>
                        <a:rPr lang="hr-HR" sz="1600" dirty="0" smtClean="0"/>
                        <a:t>Što treba poboljšati kako biste uspješnije</a:t>
                      </a:r>
                      <a:r>
                        <a:rPr lang="hr-HR" sz="1600" baseline="0" dirty="0" smtClean="0"/>
                        <a:t> rješavali zadatke radom u paru ili skupini (obrazložite)?</a:t>
                      </a:r>
                      <a:endParaRPr lang="hr-HR" sz="1600" dirty="0"/>
                    </a:p>
                  </a:txBody>
                  <a:tcPr marL="40928" marR="40928"/>
                </a:tc>
                <a:tc>
                  <a:txBody>
                    <a:bodyPr/>
                    <a:lstStyle/>
                    <a:p>
                      <a:endParaRPr lang="hr-HR"/>
                    </a:p>
                  </a:txBody>
                  <a:tcPr marL="40928" marR="40928"/>
                </a:tc>
                <a:tc>
                  <a:txBody>
                    <a:bodyPr/>
                    <a:lstStyle/>
                    <a:p>
                      <a:endParaRPr lang="hr-HR"/>
                    </a:p>
                  </a:txBody>
                  <a:tcPr marL="40928" marR="40928"/>
                </a:tc>
                <a:tc>
                  <a:txBody>
                    <a:bodyPr/>
                    <a:lstStyle/>
                    <a:p>
                      <a:endParaRPr lang="hr-HR" dirty="0"/>
                    </a:p>
                  </a:txBody>
                  <a:tcPr marL="40928" marR="40928"/>
                </a:tc>
                <a:extLst>
                  <a:ext uri="{0D108BD9-81ED-4DB2-BD59-A6C34878D82A}">
                    <a16:rowId xmlns:a16="http://schemas.microsoft.com/office/drawing/2014/main" val="2467932072"/>
                  </a:ext>
                </a:extLst>
              </a:tr>
            </a:tbl>
          </a:graphicData>
        </a:graphic>
      </p:graphicFrame>
      <p:sp>
        <p:nvSpPr>
          <p:cNvPr id="8" name="Rezervirano mjesto sadržaja 7"/>
          <p:cNvSpPr>
            <a:spLocks noGrp="1"/>
          </p:cNvSpPr>
          <p:nvPr>
            <p:ph sz="half" idx="2"/>
          </p:nvPr>
        </p:nvSpPr>
        <p:spPr>
          <a:xfrm>
            <a:off x="6670476" y="1412776"/>
            <a:ext cx="5400600" cy="5256584"/>
          </a:xfrm>
        </p:spPr>
        <p:txBody>
          <a:bodyPr/>
          <a:lstStyle/>
          <a:p>
            <a:r>
              <a:rPr lang="hr-HR" dirty="0" smtClean="0"/>
              <a:t>Vrednovanje rada u skupini</a:t>
            </a:r>
            <a:endParaRPr lang="hr-HR" dirty="0"/>
          </a:p>
        </p:txBody>
      </p:sp>
      <p:sp>
        <p:nvSpPr>
          <p:cNvPr id="9" name="Rezervirano mjesto sadržaja 7"/>
          <p:cNvSpPr txBox="1">
            <a:spLocks/>
          </p:cNvSpPr>
          <p:nvPr/>
        </p:nvSpPr>
        <p:spPr>
          <a:xfrm>
            <a:off x="1197868" y="1412776"/>
            <a:ext cx="5400600" cy="5256584"/>
          </a:xfrm>
          <a:prstGeom prst="rect">
            <a:avLst/>
          </a:prstGeom>
        </p:spPr>
        <p:txBody>
          <a:bodyPr vert="horz" lIns="91440" tIns="45720" rIns="91440" bIns="45720" rtlCol="0">
            <a:normAutofit/>
          </a:bodyPr>
          <a:lstStyle>
            <a:lvl1pPr marL="342797" indent="-342797" algn="l" defTabSz="457063" rtl="0" eaLnBrk="1" latinLnBrk="0" hangingPunct="1">
              <a:spcBef>
                <a:spcPts val="1000"/>
              </a:spcBef>
              <a:spcAft>
                <a:spcPts val="0"/>
              </a:spcAft>
              <a:buClr>
                <a:schemeClr val="accent1"/>
              </a:buClr>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hr-HR" dirty="0" smtClean="0"/>
          </a:p>
          <a:p>
            <a:r>
              <a:rPr lang="hr-HR" dirty="0" err="1" smtClean="0"/>
              <a:t>Samovrednovanje</a:t>
            </a:r>
            <a:r>
              <a:rPr lang="hr-HR" dirty="0" smtClean="0"/>
              <a:t> i vršnjačko vrednovanje</a:t>
            </a:r>
          </a:p>
          <a:p>
            <a:r>
              <a:rPr lang="hr-HR" dirty="0" smtClean="0"/>
              <a:t>(podaci o knjizi – prema V. </a:t>
            </a:r>
            <a:r>
              <a:rPr lang="hr-HR" dirty="0" err="1" smtClean="0"/>
              <a:t>Šperanda</a:t>
            </a:r>
            <a:r>
              <a:rPr lang="hr-HR" dirty="0" smtClean="0"/>
              <a:t>) </a:t>
            </a:r>
          </a:p>
          <a:p>
            <a:endParaRPr lang="hr-HR" dirty="0" smtClean="0"/>
          </a:p>
          <a:p>
            <a:endParaRPr lang="hr-HR" dirty="0"/>
          </a:p>
          <a:p>
            <a:endParaRPr lang="hr-HR" dirty="0" smtClean="0"/>
          </a:p>
          <a:p>
            <a:endParaRPr lang="hr-HR" dirty="0"/>
          </a:p>
        </p:txBody>
      </p:sp>
      <p:graphicFrame>
        <p:nvGraphicFramePr>
          <p:cNvPr id="10" name="Tablica 9"/>
          <p:cNvGraphicFramePr>
            <a:graphicFrameLocks noGrp="1"/>
          </p:cNvGraphicFramePr>
          <p:nvPr>
            <p:extLst>
              <p:ext uri="{D42A27DB-BD31-4B8C-83A1-F6EECF244321}">
                <p14:modId xmlns:p14="http://schemas.microsoft.com/office/powerpoint/2010/main" val="1811147822"/>
              </p:ext>
            </p:extLst>
          </p:nvPr>
        </p:nvGraphicFramePr>
        <p:xfrm>
          <a:off x="1287751" y="3078985"/>
          <a:ext cx="4968552" cy="3605993"/>
        </p:xfrm>
        <a:graphic>
          <a:graphicData uri="http://schemas.openxmlformats.org/drawingml/2006/table">
            <a:tbl>
              <a:tblPr firstRow="1" bandRow="1">
                <a:tableStyleId>{073A0DAA-6AF3-43AB-8588-CEC1D06C72B9}</a:tableStyleId>
              </a:tblPr>
              <a:tblGrid>
                <a:gridCol w="2118942">
                  <a:extLst>
                    <a:ext uri="{9D8B030D-6E8A-4147-A177-3AD203B41FA5}">
                      <a16:colId xmlns:a16="http://schemas.microsoft.com/office/drawing/2014/main" val="3923636691"/>
                    </a:ext>
                  </a:extLst>
                </a:gridCol>
                <a:gridCol w="1409450">
                  <a:extLst>
                    <a:ext uri="{9D8B030D-6E8A-4147-A177-3AD203B41FA5}">
                      <a16:colId xmlns:a16="http://schemas.microsoft.com/office/drawing/2014/main" val="1340018927"/>
                    </a:ext>
                  </a:extLst>
                </a:gridCol>
                <a:gridCol w="1440160">
                  <a:extLst>
                    <a:ext uri="{9D8B030D-6E8A-4147-A177-3AD203B41FA5}">
                      <a16:colId xmlns:a16="http://schemas.microsoft.com/office/drawing/2014/main" val="2935996065"/>
                    </a:ext>
                  </a:extLst>
                </a:gridCol>
              </a:tblGrid>
              <a:tr h="504056">
                <a:tc>
                  <a:txBody>
                    <a:bodyPr/>
                    <a:lstStyle/>
                    <a:p>
                      <a:pPr algn="ctr"/>
                      <a:r>
                        <a:rPr lang="hr-HR" sz="1800" dirty="0" smtClean="0"/>
                        <a:t>ELEMENTI</a:t>
                      </a:r>
                      <a:endParaRPr lang="hr-HR" sz="1800" dirty="0"/>
                    </a:p>
                  </a:txBody>
                  <a:tcPr/>
                </a:tc>
                <a:tc>
                  <a:txBody>
                    <a:bodyPr/>
                    <a:lstStyle/>
                    <a:p>
                      <a:r>
                        <a:rPr lang="hr-HR" sz="1600" dirty="0" smtClean="0"/>
                        <a:t>Točan</a:t>
                      </a:r>
                      <a:r>
                        <a:rPr lang="hr-HR" sz="1600" baseline="0" dirty="0" smtClean="0"/>
                        <a:t> podatak(Moj)</a:t>
                      </a:r>
                      <a:endParaRPr lang="hr-HR" sz="1600" dirty="0"/>
                    </a:p>
                  </a:txBody>
                  <a:tcPr/>
                </a:tc>
                <a:tc>
                  <a:txBody>
                    <a:bodyPr/>
                    <a:lstStyle/>
                    <a:p>
                      <a:r>
                        <a:rPr lang="hr-HR" sz="1600" dirty="0" err="1" smtClean="0"/>
                        <a:t>Točan</a:t>
                      </a:r>
                      <a:r>
                        <a:rPr lang="hr-HR" sz="1600" baseline="0" dirty="0" err="1" smtClean="0"/>
                        <a:t>podatak</a:t>
                      </a:r>
                      <a:endParaRPr lang="hr-HR" sz="1600" baseline="0" dirty="0" smtClean="0"/>
                    </a:p>
                    <a:p>
                      <a:r>
                        <a:rPr lang="hr-HR" sz="1600" baseline="0" dirty="0" smtClean="0"/>
                        <a:t>(prijatelj)</a:t>
                      </a:r>
                      <a:endParaRPr lang="hr-HR" sz="1600" dirty="0"/>
                    </a:p>
                  </a:txBody>
                  <a:tcPr/>
                </a:tc>
                <a:extLst>
                  <a:ext uri="{0D108BD9-81ED-4DB2-BD59-A6C34878D82A}">
                    <a16:rowId xmlns:a16="http://schemas.microsoft.com/office/drawing/2014/main" val="2340158242"/>
                  </a:ext>
                </a:extLst>
              </a:tr>
              <a:tr h="356984">
                <a:tc>
                  <a:txBody>
                    <a:bodyPr/>
                    <a:lstStyle/>
                    <a:p>
                      <a:r>
                        <a:rPr lang="hr-HR" dirty="0" smtClean="0"/>
                        <a:t>Autor</a:t>
                      </a:r>
                      <a:endParaRPr lang="hr-HR" dirty="0"/>
                    </a:p>
                  </a:txBody>
                  <a:tcPr/>
                </a:tc>
                <a:tc>
                  <a:txBody>
                    <a:bodyPr/>
                    <a:lstStyle/>
                    <a:p>
                      <a:endParaRPr lang="hr-HR"/>
                    </a:p>
                  </a:txBody>
                  <a:tcPr/>
                </a:tc>
                <a:tc>
                  <a:txBody>
                    <a:bodyPr/>
                    <a:lstStyle/>
                    <a:p>
                      <a:endParaRPr lang="hr-HR"/>
                    </a:p>
                  </a:txBody>
                  <a:tcPr/>
                </a:tc>
                <a:extLst>
                  <a:ext uri="{0D108BD9-81ED-4DB2-BD59-A6C34878D82A}">
                    <a16:rowId xmlns:a16="http://schemas.microsoft.com/office/drawing/2014/main" val="4239995494"/>
                  </a:ext>
                </a:extLst>
              </a:tr>
              <a:tr h="351391">
                <a:tc>
                  <a:txBody>
                    <a:bodyPr/>
                    <a:lstStyle/>
                    <a:p>
                      <a:r>
                        <a:rPr lang="hr-HR" dirty="0" smtClean="0"/>
                        <a:t>Naslov</a:t>
                      </a:r>
                      <a:endParaRPr lang="hr-HR" dirty="0"/>
                    </a:p>
                  </a:txBody>
                  <a:tcPr/>
                </a:tc>
                <a:tc>
                  <a:txBody>
                    <a:bodyPr/>
                    <a:lstStyle/>
                    <a:p>
                      <a:endParaRPr lang="hr-HR"/>
                    </a:p>
                  </a:txBody>
                  <a:tcPr/>
                </a:tc>
                <a:tc>
                  <a:txBody>
                    <a:bodyPr/>
                    <a:lstStyle/>
                    <a:p>
                      <a:endParaRPr lang="hr-HR"/>
                    </a:p>
                  </a:txBody>
                  <a:tcPr/>
                </a:tc>
                <a:extLst>
                  <a:ext uri="{0D108BD9-81ED-4DB2-BD59-A6C34878D82A}">
                    <a16:rowId xmlns:a16="http://schemas.microsoft.com/office/drawing/2014/main" val="1564159441"/>
                  </a:ext>
                </a:extLst>
              </a:tr>
              <a:tr h="417806">
                <a:tc>
                  <a:txBody>
                    <a:bodyPr/>
                    <a:lstStyle/>
                    <a:p>
                      <a:r>
                        <a:rPr lang="hr-HR" dirty="0" smtClean="0"/>
                        <a:t>Ilustrator</a:t>
                      </a:r>
                      <a:endParaRPr lang="hr-HR" dirty="0"/>
                    </a:p>
                  </a:txBody>
                  <a:tcPr/>
                </a:tc>
                <a:tc>
                  <a:txBody>
                    <a:bodyPr/>
                    <a:lstStyle/>
                    <a:p>
                      <a:endParaRPr lang="hr-HR"/>
                    </a:p>
                  </a:txBody>
                  <a:tcPr/>
                </a:tc>
                <a:tc>
                  <a:txBody>
                    <a:bodyPr/>
                    <a:lstStyle/>
                    <a:p>
                      <a:endParaRPr lang="hr-HR"/>
                    </a:p>
                  </a:txBody>
                  <a:tcPr/>
                </a:tc>
                <a:extLst>
                  <a:ext uri="{0D108BD9-81ED-4DB2-BD59-A6C34878D82A}">
                    <a16:rowId xmlns:a16="http://schemas.microsoft.com/office/drawing/2014/main" val="1182193172"/>
                  </a:ext>
                </a:extLst>
              </a:tr>
              <a:tr h="360040">
                <a:tc>
                  <a:txBody>
                    <a:bodyPr/>
                    <a:lstStyle/>
                    <a:p>
                      <a:r>
                        <a:rPr lang="hr-HR" dirty="0" smtClean="0"/>
                        <a:t>Prevoditelj</a:t>
                      </a:r>
                      <a:endParaRPr lang="hr-HR" dirty="0"/>
                    </a:p>
                  </a:txBody>
                  <a:tcPr/>
                </a:tc>
                <a:tc>
                  <a:txBody>
                    <a:bodyPr/>
                    <a:lstStyle/>
                    <a:p>
                      <a:endParaRPr lang="hr-HR"/>
                    </a:p>
                  </a:txBody>
                  <a:tcPr/>
                </a:tc>
                <a:tc>
                  <a:txBody>
                    <a:bodyPr/>
                    <a:lstStyle/>
                    <a:p>
                      <a:endParaRPr lang="hr-HR"/>
                    </a:p>
                  </a:txBody>
                  <a:tcPr/>
                </a:tc>
                <a:extLst>
                  <a:ext uri="{0D108BD9-81ED-4DB2-BD59-A6C34878D82A}">
                    <a16:rowId xmlns:a16="http://schemas.microsoft.com/office/drawing/2014/main" val="3601446401"/>
                  </a:ext>
                </a:extLst>
              </a:tr>
              <a:tr h="504056">
                <a:tc>
                  <a:txBody>
                    <a:bodyPr/>
                    <a:lstStyle/>
                    <a:p>
                      <a:r>
                        <a:rPr lang="hr-HR" dirty="0" smtClean="0"/>
                        <a:t>Nakladnik</a:t>
                      </a:r>
                      <a:endParaRPr lang="hr-HR" dirty="0"/>
                    </a:p>
                  </a:txBody>
                  <a:tcPr/>
                </a:tc>
                <a:tc>
                  <a:txBody>
                    <a:bodyPr/>
                    <a:lstStyle/>
                    <a:p>
                      <a:endParaRPr lang="hr-HR" dirty="0"/>
                    </a:p>
                  </a:txBody>
                  <a:tcPr/>
                </a:tc>
                <a:tc>
                  <a:txBody>
                    <a:bodyPr/>
                    <a:lstStyle/>
                    <a:p>
                      <a:endParaRPr lang="hr-HR" dirty="0"/>
                    </a:p>
                  </a:txBody>
                  <a:tcPr/>
                </a:tc>
                <a:extLst>
                  <a:ext uri="{0D108BD9-81ED-4DB2-BD59-A6C34878D82A}">
                    <a16:rowId xmlns:a16="http://schemas.microsoft.com/office/drawing/2014/main" val="1679877006"/>
                  </a:ext>
                </a:extLst>
              </a:tr>
              <a:tr h="504056">
                <a:tc>
                  <a:txBody>
                    <a:bodyPr/>
                    <a:lstStyle/>
                    <a:p>
                      <a:r>
                        <a:rPr lang="hr-HR" dirty="0" smtClean="0"/>
                        <a:t>Godina izdanja</a:t>
                      </a:r>
                      <a:endParaRPr lang="hr-HR" dirty="0"/>
                    </a:p>
                  </a:txBody>
                  <a:tcPr/>
                </a:tc>
                <a:tc>
                  <a:txBody>
                    <a:bodyPr/>
                    <a:lstStyle/>
                    <a:p>
                      <a:endParaRPr lang="hr-HR" dirty="0"/>
                    </a:p>
                  </a:txBody>
                  <a:tcPr/>
                </a:tc>
                <a:tc>
                  <a:txBody>
                    <a:bodyPr/>
                    <a:lstStyle/>
                    <a:p>
                      <a:endParaRPr lang="hr-HR" dirty="0"/>
                    </a:p>
                  </a:txBody>
                  <a:tcPr/>
                </a:tc>
                <a:extLst>
                  <a:ext uri="{0D108BD9-81ED-4DB2-BD59-A6C34878D82A}">
                    <a16:rowId xmlns:a16="http://schemas.microsoft.com/office/drawing/2014/main" val="1499804576"/>
                  </a:ext>
                </a:extLst>
              </a:tr>
              <a:tr h="504056">
                <a:tc>
                  <a:txBody>
                    <a:bodyPr/>
                    <a:lstStyle/>
                    <a:p>
                      <a:r>
                        <a:rPr lang="hr-HR" dirty="0" smtClean="0"/>
                        <a:t>Mjesto izdanja</a:t>
                      </a:r>
                      <a:endParaRPr lang="hr-HR" dirty="0"/>
                    </a:p>
                  </a:txBody>
                  <a:tcPr/>
                </a:tc>
                <a:tc>
                  <a:txBody>
                    <a:bodyPr/>
                    <a:lstStyle/>
                    <a:p>
                      <a:endParaRPr lang="hr-HR" dirty="0"/>
                    </a:p>
                  </a:txBody>
                  <a:tcPr/>
                </a:tc>
                <a:tc>
                  <a:txBody>
                    <a:bodyPr/>
                    <a:lstStyle/>
                    <a:p>
                      <a:endParaRPr lang="hr-HR" dirty="0"/>
                    </a:p>
                  </a:txBody>
                  <a:tcPr/>
                </a:tc>
                <a:extLst>
                  <a:ext uri="{0D108BD9-81ED-4DB2-BD59-A6C34878D82A}">
                    <a16:rowId xmlns:a16="http://schemas.microsoft.com/office/drawing/2014/main" val="3219836880"/>
                  </a:ext>
                </a:extLst>
              </a:tr>
            </a:tbl>
          </a:graphicData>
        </a:graphic>
      </p:graphicFrame>
    </p:spTree>
    <p:extLst>
      <p:ext uri="{BB962C8B-B14F-4D97-AF65-F5344CB8AC3E}">
        <p14:creationId xmlns:p14="http://schemas.microsoft.com/office/powerpoint/2010/main" val="2704616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22413" y="89453"/>
            <a:ext cx="9143999" cy="555501"/>
          </a:xfrm>
          <a:solidFill>
            <a:srgbClr val="FFC000"/>
          </a:solidFill>
        </p:spPr>
        <p:txBody>
          <a:bodyPr>
            <a:noAutofit/>
          </a:bodyPr>
          <a:lstStyle/>
          <a:p>
            <a:pPr algn="ctr"/>
            <a:r>
              <a:rPr lang="hr-HR" sz="2600" dirty="0" smtClean="0">
                <a:solidFill>
                  <a:schemeClr val="tx1">
                    <a:lumMod val="65000"/>
                    <a:lumOff val="35000"/>
                  </a:schemeClr>
                </a:solidFill>
              </a:rPr>
              <a:t>Zadatak : Vrednovanje za učenje i kao učenje</a:t>
            </a:r>
            <a:endParaRPr lang="hr-HR" sz="2600" dirty="0">
              <a:solidFill>
                <a:schemeClr val="tx1">
                  <a:lumMod val="65000"/>
                  <a:lumOff val="35000"/>
                </a:schemeClr>
              </a:solidFill>
            </a:endParaRPr>
          </a:p>
        </p:txBody>
      </p:sp>
      <p:sp>
        <p:nvSpPr>
          <p:cNvPr id="3" name="Rezervirano mjesto sadržaja 2"/>
          <p:cNvSpPr>
            <a:spLocks noGrp="1"/>
          </p:cNvSpPr>
          <p:nvPr>
            <p:ph idx="1"/>
          </p:nvPr>
        </p:nvSpPr>
        <p:spPr>
          <a:xfrm>
            <a:off x="2485073" y="1053549"/>
            <a:ext cx="8012374" cy="1751997"/>
          </a:xfrm>
        </p:spPr>
        <p:txBody>
          <a:bodyPr/>
          <a:lstStyle/>
          <a:p>
            <a:pPr indent="-285750"/>
            <a:endParaRPr lang="hr-HR" dirty="0"/>
          </a:p>
          <a:p>
            <a:pPr indent="-285750"/>
            <a:endParaRPr lang="hr-HR" dirty="0"/>
          </a:p>
          <a:p>
            <a:pPr lvl="1"/>
            <a:endParaRPr lang="hr-HR" dirty="0"/>
          </a:p>
          <a:p>
            <a:endParaRPr lang="hr-HR" dirty="0"/>
          </a:p>
        </p:txBody>
      </p:sp>
      <p:graphicFrame>
        <p:nvGraphicFramePr>
          <p:cNvPr id="5" name="Tablica 4"/>
          <p:cNvGraphicFramePr>
            <a:graphicFrameLocks noGrp="1"/>
          </p:cNvGraphicFramePr>
          <p:nvPr>
            <p:extLst>
              <p:ext uri="{D42A27DB-BD31-4B8C-83A1-F6EECF244321}">
                <p14:modId xmlns:p14="http://schemas.microsoft.com/office/powerpoint/2010/main" val="849175990"/>
              </p:ext>
            </p:extLst>
          </p:nvPr>
        </p:nvGraphicFramePr>
        <p:xfrm>
          <a:off x="1629916" y="893994"/>
          <a:ext cx="10009112" cy="5551324"/>
        </p:xfrm>
        <a:graphic>
          <a:graphicData uri="http://schemas.openxmlformats.org/drawingml/2006/table">
            <a:tbl>
              <a:tblPr firstRow="1" firstCol="1" bandRow="1">
                <a:tableStyleId>{073A0DAA-6AF3-43AB-8588-CEC1D06C72B9}</a:tableStyleId>
              </a:tblPr>
              <a:tblGrid>
                <a:gridCol w="8568406">
                  <a:extLst>
                    <a:ext uri="{9D8B030D-6E8A-4147-A177-3AD203B41FA5}">
                      <a16:colId xmlns:a16="http://schemas.microsoft.com/office/drawing/2014/main" val="647939958"/>
                    </a:ext>
                  </a:extLst>
                </a:gridCol>
                <a:gridCol w="1440706">
                  <a:extLst>
                    <a:ext uri="{9D8B030D-6E8A-4147-A177-3AD203B41FA5}">
                      <a16:colId xmlns:a16="http://schemas.microsoft.com/office/drawing/2014/main" val="3376930429"/>
                    </a:ext>
                  </a:extLst>
                </a:gridCol>
              </a:tblGrid>
              <a:tr h="518489">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1. Učenici </a:t>
                      </a:r>
                      <a:r>
                        <a:rPr lang="hr-HR" sz="1600" b="0" dirty="0">
                          <a:solidFill>
                            <a:schemeClr val="tx1">
                              <a:lumMod val="65000"/>
                              <a:lumOff val="35000"/>
                            </a:schemeClr>
                          </a:solidFill>
                          <a:effectLst/>
                        </a:rPr>
                        <a:t>su iz knjiga pravilno ispisali autore, naslove, ilustratora i prevoditelja, mjesto i godinu izdavanja</a:t>
                      </a:r>
                      <a:r>
                        <a:rPr lang="hr-HR" sz="1600" b="0" dirty="0" smtClean="0">
                          <a:solidFill>
                            <a:schemeClr val="tx1">
                              <a:lumMod val="65000"/>
                              <a:lumOff val="35000"/>
                            </a:schemeClr>
                          </a:solidFill>
                          <a:effectLst/>
                        </a:rPr>
                        <a:t>.. </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VzU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816408"/>
                  </a:ext>
                </a:extLst>
              </a:tr>
              <a:tr h="518489">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2. Učenik</a:t>
                      </a:r>
                      <a:r>
                        <a:rPr lang="hr-HR" sz="1600" b="0" dirty="0">
                          <a:solidFill>
                            <a:schemeClr val="tx1">
                              <a:lumMod val="65000"/>
                              <a:lumOff val="35000"/>
                            </a:schemeClr>
                          </a:solidFill>
                          <a:effectLst/>
                        </a:rPr>
                        <a:t>: „Tvoj plakat ima dobar omjer teksta i slika kao i organizaciju. Odabrani font teksta nije lako </a:t>
                      </a:r>
                      <a:r>
                        <a:rPr lang="hr-HR" sz="1600" b="0" dirty="0" smtClean="0">
                          <a:solidFill>
                            <a:schemeClr val="tx1">
                              <a:lumMod val="65000"/>
                              <a:lumOff val="35000"/>
                            </a:schemeClr>
                          </a:solidFill>
                          <a:effectLst/>
                        </a:rPr>
                        <a:t>čitljiv.”</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VkU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6910738"/>
                  </a:ext>
                </a:extLst>
              </a:tr>
              <a:tr h="725299">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3. Pedagog</a:t>
                      </a:r>
                      <a:r>
                        <a:rPr lang="hr-HR" sz="1600" b="0" dirty="0">
                          <a:solidFill>
                            <a:schemeClr val="tx1">
                              <a:lumMod val="65000"/>
                              <a:lumOff val="35000"/>
                            </a:schemeClr>
                          </a:solidFill>
                          <a:effectLst/>
                        </a:rPr>
                        <a:t>: „Kolega, koje ste aktivnosti uključili u ovu temu? Kako su ih učenici prihvatili i koje strategije poučavanja dalje planirate</a:t>
                      </a:r>
                      <a:r>
                        <a:rPr lang="hr-HR" sz="1600" b="0" dirty="0" smtClean="0">
                          <a:solidFill>
                            <a:schemeClr val="tx1">
                              <a:lumMod val="65000"/>
                              <a:lumOff val="35000"/>
                            </a:schemeClr>
                          </a:solidFill>
                          <a:effectLst/>
                        </a:rPr>
                        <a:t>?”</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VzU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159357"/>
                  </a:ext>
                </a:extLst>
              </a:tr>
              <a:tr h="362651">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4. Učenik</a:t>
                      </a:r>
                      <a:r>
                        <a:rPr lang="hr-HR" sz="1600" b="0" dirty="0">
                          <a:solidFill>
                            <a:schemeClr val="tx1">
                              <a:lumMod val="65000"/>
                              <a:lumOff val="35000"/>
                            </a:schemeClr>
                          </a:solidFill>
                          <a:effectLst/>
                        </a:rPr>
                        <a:t>: „Profesore, na listi za procjenu označio sam što znam i što ne znam.“</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VkU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698224"/>
                  </a:ext>
                </a:extLst>
              </a:tr>
              <a:tr h="362651">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5. Učenik</a:t>
                      </a:r>
                      <a:r>
                        <a:rPr lang="hr-HR" sz="1600" b="0" dirty="0">
                          <a:solidFill>
                            <a:schemeClr val="tx1">
                              <a:lumMod val="65000"/>
                              <a:lumOff val="35000"/>
                            </a:schemeClr>
                          </a:solidFill>
                          <a:effectLst/>
                        </a:rPr>
                        <a:t>: „Zaboravio sam napisati datum pristupa web stranici pri citiranju mrežnih izvora“</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VkU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9548775"/>
                  </a:ext>
                </a:extLst>
              </a:tr>
              <a:tr h="518489">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6. Knjižničar</a:t>
                      </a:r>
                      <a:r>
                        <a:rPr lang="hr-HR" sz="1600" b="0" dirty="0">
                          <a:solidFill>
                            <a:schemeClr val="tx1">
                              <a:lumMod val="65000"/>
                              <a:lumOff val="35000"/>
                            </a:schemeClr>
                          </a:solidFill>
                          <a:effectLst/>
                        </a:rPr>
                        <a:t>: „Većina učenika pri citiranju mrežnih izvora nije napisala datum pristupanja web stranicama.“</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VzU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601388"/>
                  </a:ext>
                </a:extLst>
              </a:tr>
              <a:tr h="362651">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7. Učenik</a:t>
                      </a:r>
                      <a:r>
                        <a:rPr lang="hr-HR" sz="1600" b="0" dirty="0">
                          <a:solidFill>
                            <a:schemeClr val="tx1">
                              <a:lumMod val="65000"/>
                              <a:lumOff val="35000"/>
                            </a:schemeClr>
                          </a:solidFill>
                          <a:effectLst/>
                        </a:rPr>
                        <a:t>: „Ova rubrika mi govori što trebam poboljšati u svojem radu. Znam kako ću to poboljšati.“</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VkU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0361812"/>
                  </a:ext>
                </a:extLst>
              </a:tr>
              <a:tr h="725299">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8. Knjižničar </a:t>
                      </a:r>
                      <a:r>
                        <a:rPr lang="hr-HR" sz="1600" b="0" dirty="0">
                          <a:solidFill>
                            <a:schemeClr val="tx1">
                              <a:lumMod val="65000"/>
                              <a:lumOff val="35000"/>
                            </a:schemeClr>
                          </a:solidFill>
                          <a:effectLst/>
                        </a:rPr>
                        <a:t>pripravniku: „Pročitaj što sam napisao o tvom prošlom oglednom satu. Pokušaj koristiti te zabilješke u oglednom satu koji ćeš održati sutra.“</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VzU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9116618"/>
                  </a:ext>
                </a:extLst>
              </a:tr>
              <a:tr h="725299">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9. Knjižničarka </a:t>
                      </a:r>
                      <a:r>
                        <a:rPr lang="hr-HR" sz="1600" b="0" dirty="0">
                          <a:solidFill>
                            <a:schemeClr val="tx1">
                              <a:lumMod val="65000"/>
                              <a:lumOff val="35000"/>
                            </a:schemeClr>
                          </a:solidFill>
                          <a:effectLst/>
                        </a:rPr>
                        <a:t>kolegi knjižničaru: „Sviđa mi se kako si odradio tu aktivnost na satu. Možda si mogao ostaviti malo više prostora za vrednovanje te aktivnosti.“</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VzU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5307895"/>
                  </a:ext>
                </a:extLst>
              </a:tr>
              <a:tr h="725299">
                <a:tc>
                  <a:txBody>
                    <a:bodyPr/>
                    <a:lstStyle/>
                    <a:p>
                      <a:pPr marL="0" lvl="0" indent="0">
                        <a:lnSpc>
                          <a:spcPct val="107000"/>
                        </a:lnSpc>
                        <a:spcAft>
                          <a:spcPts val="0"/>
                        </a:spcAft>
                        <a:buFont typeface="+mj-lt"/>
                        <a:buNone/>
                      </a:pPr>
                      <a:r>
                        <a:rPr lang="hr-HR" sz="1600" b="0" dirty="0" smtClean="0">
                          <a:solidFill>
                            <a:schemeClr val="tx1">
                              <a:lumMod val="65000"/>
                              <a:lumOff val="35000"/>
                            </a:schemeClr>
                          </a:solidFill>
                          <a:effectLst/>
                        </a:rPr>
                        <a:t>10.</a:t>
                      </a:r>
                      <a:r>
                        <a:rPr lang="hr-HR" sz="1600" b="0" baseline="0" dirty="0" smtClean="0">
                          <a:solidFill>
                            <a:schemeClr val="tx1">
                              <a:lumMod val="65000"/>
                              <a:lumOff val="35000"/>
                            </a:schemeClr>
                          </a:solidFill>
                          <a:effectLst/>
                        </a:rPr>
                        <a:t> </a:t>
                      </a:r>
                      <a:r>
                        <a:rPr lang="hr-HR" sz="1600" b="0" dirty="0" smtClean="0">
                          <a:solidFill>
                            <a:schemeClr val="tx1">
                              <a:lumMod val="65000"/>
                              <a:lumOff val="35000"/>
                            </a:schemeClr>
                          </a:solidFill>
                          <a:effectLst/>
                        </a:rPr>
                        <a:t>Knjižničar</a:t>
                      </a:r>
                      <a:r>
                        <a:rPr lang="hr-HR" sz="1600" b="0" dirty="0">
                          <a:solidFill>
                            <a:schemeClr val="tx1">
                              <a:lumMod val="65000"/>
                              <a:lumOff val="35000"/>
                            </a:schemeClr>
                          </a:solidFill>
                          <a:effectLst/>
                        </a:rPr>
                        <a:t>: „Odabrao sam </a:t>
                      </a:r>
                      <a:r>
                        <a:rPr lang="hr-HR" sz="1600" b="0" dirty="0" err="1">
                          <a:solidFill>
                            <a:schemeClr val="tx1">
                              <a:lumMod val="65000"/>
                              <a:lumOff val="35000"/>
                            </a:schemeClr>
                          </a:solidFill>
                          <a:effectLst/>
                        </a:rPr>
                        <a:t>prekomplicirane</a:t>
                      </a:r>
                      <a:r>
                        <a:rPr lang="hr-HR" sz="1600" b="0" dirty="0">
                          <a:solidFill>
                            <a:schemeClr val="tx1">
                              <a:lumMod val="65000"/>
                              <a:lumOff val="35000"/>
                            </a:schemeClr>
                          </a:solidFill>
                          <a:effectLst/>
                        </a:rPr>
                        <a:t> primjere pri svojem objašnjavanju. Moram ih prilagoditi </a:t>
                      </a:r>
                      <a:r>
                        <a:rPr lang="hr-HR" sz="1600" b="0" dirty="0" smtClean="0">
                          <a:solidFill>
                            <a:schemeClr val="tx1">
                              <a:lumMod val="65000"/>
                              <a:lumOff val="35000"/>
                            </a:schemeClr>
                          </a:solidFill>
                          <a:effectLst/>
                        </a:rPr>
                        <a:t>dobi učenika.“</a:t>
                      </a:r>
                      <a:endParaRPr lang="hr-HR" sz="1600" b="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hr-HR" sz="1600" b="1" dirty="0" err="1">
                          <a:solidFill>
                            <a:schemeClr val="tx1">
                              <a:lumMod val="65000"/>
                              <a:lumOff val="35000"/>
                            </a:schemeClr>
                          </a:solidFill>
                          <a:effectLst/>
                        </a:rPr>
                        <a:t>VkU</a:t>
                      </a:r>
                      <a:endParaRPr lang="hr-HR"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946439"/>
                  </a:ext>
                </a:extLst>
              </a:tr>
            </a:tbl>
          </a:graphicData>
        </a:graphic>
      </p:graphicFrame>
      <p:sp>
        <p:nvSpPr>
          <p:cNvPr id="6" name="TekstniOkvir 5"/>
          <p:cNvSpPr txBox="1"/>
          <p:nvPr/>
        </p:nvSpPr>
        <p:spPr>
          <a:xfrm>
            <a:off x="9622804" y="6448672"/>
            <a:ext cx="2232248" cy="338554"/>
          </a:xfrm>
          <a:prstGeom prst="rect">
            <a:avLst/>
          </a:prstGeom>
          <a:noFill/>
        </p:spPr>
        <p:txBody>
          <a:bodyPr wrap="square" rtlCol="0">
            <a:spAutoFit/>
          </a:bodyPr>
          <a:lstStyle/>
          <a:p>
            <a:r>
              <a:rPr lang="hr-HR" sz="1600" dirty="0" smtClean="0"/>
              <a:t>Prema V. </a:t>
            </a:r>
            <a:r>
              <a:rPr lang="hr-HR" sz="1600" dirty="0" err="1" smtClean="0"/>
              <a:t>Šperandi</a:t>
            </a:r>
            <a:endParaRPr lang="hr-HR" sz="1600" dirty="0"/>
          </a:p>
        </p:txBody>
      </p:sp>
    </p:spTree>
    <p:extLst>
      <p:ext uri="{BB962C8B-B14F-4D97-AF65-F5344CB8AC3E}">
        <p14:creationId xmlns:p14="http://schemas.microsoft.com/office/powerpoint/2010/main" val="218439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845940" y="1628800"/>
            <a:ext cx="9655676" cy="4282422"/>
          </a:xfrm>
        </p:spPr>
        <p:txBody>
          <a:bodyPr>
            <a:normAutofit/>
          </a:bodyPr>
          <a:lstStyle/>
          <a:p>
            <a:r>
              <a:rPr lang="hr-HR" sz="2400" dirty="0" smtClean="0"/>
              <a:t>Školski knjižničar  uspostavlja različitu vrstu suradnje s ostalim sudionicima  odgojno-obrazovnog procesa</a:t>
            </a:r>
          </a:p>
          <a:p>
            <a:r>
              <a:rPr lang="hr-HR" sz="2400" dirty="0" err="1" smtClean="0"/>
              <a:t>Patricia</a:t>
            </a:r>
            <a:r>
              <a:rPr lang="hr-HR" sz="2400" dirty="0" smtClean="0"/>
              <a:t> </a:t>
            </a:r>
            <a:r>
              <a:rPr lang="hr-HR" sz="2400" dirty="0" err="1" smtClean="0"/>
              <a:t>Montiel-Overall</a:t>
            </a:r>
            <a:r>
              <a:rPr lang="hr-HR" sz="2400" dirty="0" smtClean="0"/>
              <a:t> na temelju „</a:t>
            </a:r>
            <a:r>
              <a:rPr lang="hr-HR" sz="2400" dirty="0" err="1" smtClean="0"/>
              <a:t>Loertcherove</a:t>
            </a:r>
            <a:r>
              <a:rPr lang="hr-HR" sz="2400" dirty="0" smtClean="0"/>
              <a:t> taksonomije” o uključenosti učitelja i knjižničara definira 4 modela uključenosti:</a:t>
            </a:r>
          </a:p>
          <a:p>
            <a:pPr marL="0" indent="0">
              <a:buNone/>
            </a:pPr>
            <a:r>
              <a:rPr lang="hr-HR" sz="2400" dirty="0" smtClean="0"/>
              <a:t>  </a:t>
            </a:r>
          </a:p>
          <a:p>
            <a:pPr marL="0" indent="0">
              <a:buNone/>
            </a:pPr>
            <a:r>
              <a:rPr lang="hr-HR" sz="2400" dirty="0" smtClean="0"/>
              <a:t>    1. KOORDINACIJA</a:t>
            </a:r>
          </a:p>
          <a:p>
            <a:pPr marL="0" indent="0">
              <a:buNone/>
            </a:pPr>
            <a:r>
              <a:rPr lang="hr-HR" sz="2400" dirty="0"/>
              <a:t> </a:t>
            </a:r>
            <a:r>
              <a:rPr lang="hr-HR" sz="2400" dirty="0" smtClean="0"/>
              <a:t>   2. SURADNJA</a:t>
            </a:r>
          </a:p>
          <a:p>
            <a:pPr marL="0" indent="0">
              <a:buNone/>
            </a:pPr>
            <a:r>
              <a:rPr lang="hr-HR" sz="2400" dirty="0" smtClean="0"/>
              <a:t>    3. INTEGRIRANO-ZAJEDNIČKO POUČAVANJE</a:t>
            </a:r>
          </a:p>
          <a:p>
            <a:pPr marL="0" indent="0">
              <a:buNone/>
            </a:pPr>
            <a:r>
              <a:rPr lang="hr-HR" sz="2400" dirty="0"/>
              <a:t> </a:t>
            </a:r>
            <a:r>
              <a:rPr lang="hr-HR" sz="2400" dirty="0" smtClean="0"/>
              <a:t>   4. INTEGRIRANI KURIKULUM</a:t>
            </a:r>
          </a:p>
          <a:p>
            <a:endParaRPr lang="hr-HR" sz="2400" dirty="0" smtClean="0"/>
          </a:p>
          <a:p>
            <a:pPr marL="0" indent="0">
              <a:buNone/>
            </a:pPr>
            <a:endParaRPr lang="hr-HR" sz="2400" dirty="0"/>
          </a:p>
        </p:txBody>
      </p:sp>
      <p:sp>
        <p:nvSpPr>
          <p:cNvPr id="4" name="Naslov 1"/>
          <p:cNvSpPr>
            <a:spLocks noGrp="1"/>
          </p:cNvSpPr>
          <p:nvPr>
            <p:ph type="title"/>
          </p:nvPr>
        </p:nvSpPr>
        <p:spPr>
          <a:xfrm>
            <a:off x="1773932" y="624110"/>
            <a:ext cx="9727684" cy="788666"/>
          </a:xfrm>
          <a:solidFill>
            <a:srgbClr val="FFC000"/>
          </a:solidFill>
        </p:spPr>
        <p:txBody>
          <a:bodyPr>
            <a:normAutofit/>
          </a:bodyPr>
          <a:lstStyle/>
          <a:p>
            <a:pPr eaLnBrk="1" hangingPunct="1">
              <a:defRPr/>
            </a:pPr>
            <a:r>
              <a:rPr lang="hr-HR" altLang="sr-Latn-RS" sz="3199" b="1" dirty="0" smtClean="0">
                <a:solidFill>
                  <a:srgbClr val="002060"/>
                </a:solidFill>
                <a:latin typeface="+mn-lt"/>
              </a:rPr>
              <a:t>Školski knjižničar u kurikulumu</a:t>
            </a:r>
            <a:endParaRPr lang="hr-HR" altLang="sr-Latn-RS" sz="3199" b="1" dirty="0">
              <a:solidFill>
                <a:srgbClr val="002060"/>
              </a:solidFill>
              <a:latin typeface="+mn-lt"/>
            </a:endParaRP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119910" y="3491694"/>
            <a:ext cx="346269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utnik 1"/>
          <p:cNvSpPr/>
          <p:nvPr/>
        </p:nvSpPr>
        <p:spPr>
          <a:xfrm>
            <a:off x="8326660" y="5950709"/>
            <a:ext cx="3177234" cy="784830"/>
          </a:xfrm>
          <a:prstGeom prst="rect">
            <a:avLst/>
          </a:prstGeom>
        </p:spPr>
        <p:txBody>
          <a:bodyPr wrap="square">
            <a:spAutoFit/>
          </a:bodyPr>
          <a:lstStyle/>
          <a:p>
            <a:r>
              <a:rPr lang="hr-HR" sz="900" dirty="0">
                <a:hlinkClick r:id="rId5"/>
              </a:rPr>
              <a:t>http://</a:t>
            </a:r>
            <a:r>
              <a:rPr lang="hr-HR" sz="900" dirty="0" smtClean="0">
                <a:hlinkClick r:id="rId5"/>
              </a:rPr>
              <a:t>www.ala.org/</a:t>
            </a:r>
            <a:r>
              <a:rPr lang="hr-HR" sz="900" dirty="0" err="1" smtClean="0">
                <a:hlinkClick r:id="rId5"/>
              </a:rPr>
              <a:t>aasl</a:t>
            </a:r>
            <a:r>
              <a:rPr lang="hr-HR" sz="900" dirty="0" smtClean="0">
                <a:hlinkClick r:id="rId5"/>
              </a:rPr>
              <a:t>/</a:t>
            </a:r>
            <a:r>
              <a:rPr lang="hr-HR" sz="900" dirty="0" err="1" smtClean="0">
                <a:hlinkClick r:id="rId5"/>
              </a:rPr>
              <a:t>sites</a:t>
            </a:r>
            <a:r>
              <a:rPr lang="hr-HR" sz="900" dirty="0" smtClean="0">
                <a:hlinkClick r:id="rId5"/>
              </a:rPr>
              <a:t>/ala.org.aasl/</a:t>
            </a:r>
            <a:r>
              <a:rPr lang="hr-HR" sz="900" dirty="0" err="1" smtClean="0">
                <a:hlinkClick r:id="rId5"/>
              </a:rPr>
              <a:t>files</a:t>
            </a:r>
            <a:r>
              <a:rPr lang="hr-HR" sz="900" dirty="0" smtClean="0">
                <a:hlinkClick r:id="rId5"/>
              </a:rPr>
              <a:t>/</a:t>
            </a:r>
            <a:r>
              <a:rPr lang="hr-HR" sz="900" dirty="0" err="1" smtClean="0">
                <a:hlinkClick r:id="rId5"/>
              </a:rPr>
              <a:t>content</a:t>
            </a:r>
            <a:r>
              <a:rPr lang="hr-HR" sz="900" dirty="0" smtClean="0">
                <a:hlinkClick r:id="rId5"/>
              </a:rPr>
              <a:t>/</a:t>
            </a:r>
            <a:r>
              <a:rPr lang="hr-HR" sz="900" dirty="0" err="1" smtClean="0">
                <a:hlinkClick r:id="rId5"/>
              </a:rPr>
              <a:t>aaslpubsandjournals</a:t>
            </a:r>
            <a:r>
              <a:rPr lang="hr-HR" sz="900" dirty="0" smtClean="0">
                <a:hlinkClick r:id="rId5"/>
              </a:rPr>
              <a:t>/</a:t>
            </a:r>
            <a:r>
              <a:rPr lang="hr-HR" sz="900" dirty="0" err="1" smtClean="0">
                <a:hlinkClick r:id="rId5"/>
              </a:rPr>
              <a:t>slr</a:t>
            </a:r>
            <a:r>
              <a:rPr lang="hr-HR" sz="900" dirty="0" smtClean="0">
                <a:hlinkClick r:id="rId5"/>
              </a:rPr>
              <a:t>/vol8/SLMR_</a:t>
            </a:r>
            <a:r>
              <a:rPr lang="hr-HR" sz="900" dirty="0" err="1" smtClean="0">
                <a:hlinkClick r:id="rId5"/>
              </a:rPr>
              <a:t>TheoryofCollaboration</a:t>
            </a:r>
            <a:r>
              <a:rPr lang="hr-HR" sz="900" dirty="0" smtClean="0">
                <a:hlinkClick r:id="rId5"/>
              </a:rPr>
              <a:t>_V8.pdf</a:t>
            </a:r>
            <a:endParaRPr lang="hr-HR" sz="900" dirty="0" smtClean="0"/>
          </a:p>
          <a:p>
            <a:endParaRPr lang="hr-HR" sz="900" dirty="0" smtClean="0"/>
          </a:p>
          <a:p>
            <a:endParaRPr lang="hr-HR" sz="900" dirty="0"/>
          </a:p>
          <a:p>
            <a:endParaRPr lang="hr-HR" sz="900" dirty="0"/>
          </a:p>
        </p:txBody>
      </p:sp>
    </p:spTree>
    <p:extLst>
      <p:ext uri="{BB962C8B-B14F-4D97-AF65-F5344CB8AC3E}">
        <p14:creationId xmlns:p14="http://schemas.microsoft.com/office/powerpoint/2010/main" val="3266355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061964" y="3717032"/>
            <a:ext cx="8913077" cy="1164386"/>
          </a:xfrm>
          <a:solidFill>
            <a:srgbClr val="FFC000"/>
          </a:solidFill>
        </p:spPr>
        <p:txBody>
          <a:bodyPr>
            <a:normAutofit/>
          </a:bodyPr>
          <a:lstStyle/>
          <a:p>
            <a:r>
              <a:rPr lang="hr-HR" sz="3200" b="1" dirty="0" smtClean="0">
                <a:latin typeface="+mn-lt"/>
              </a:rPr>
              <a:t>Školska knjižnica i tematsko planiranje u predmetu Hrvatski jezik u 5. razr. – primjer</a:t>
            </a:r>
            <a:endParaRPr lang="hr-HR" sz="3200" b="1" dirty="0">
              <a:latin typeface="+mn-lt"/>
            </a:endParaRPr>
          </a:p>
        </p:txBody>
      </p:sp>
    </p:spTree>
    <p:extLst>
      <p:ext uri="{BB962C8B-B14F-4D97-AF65-F5344CB8AC3E}">
        <p14:creationId xmlns:p14="http://schemas.microsoft.com/office/powerpoint/2010/main" val="245012523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854052" y="1484784"/>
            <a:ext cx="7733336" cy="353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649902"/>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711880" y="285982"/>
            <a:ext cx="7706876" cy="400110"/>
          </a:xfrm>
          <a:prstGeom prst="rect">
            <a:avLst/>
          </a:prstGeom>
        </p:spPr>
        <p:txBody>
          <a:bodyPr wrap="square">
            <a:spAutoFit/>
          </a:bodyPr>
          <a:lstStyle/>
          <a:p>
            <a:r>
              <a:rPr lang="hr-HR" sz="2000" b="1" dirty="0">
                <a:solidFill>
                  <a:srgbClr val="ED7D31"/>
                </a:solidFill>
                <a:latin typeface="Calibri" panose="020F0502020204030204" pitchFamily="34" charset="0"/>
                <a:ea typeface="Calibri" panose="020F0502020204030204" pitchFamily="34" charset="0"/>
              </a:rPr>
              <a:t>Okvirni godišnji izvedbeni </a:t>
            </a:r>
            <a:r>
              <a:rPr lang="hr-HR" sz="2000" b="1" dirty="0" smtClean="0">
                <a:solidFill>
                  <a:srgbClr val="ED7D31"/>
                </a:solidFill>
                <a:latin typeface="Calibri" panose="020F0502020204030204" pitchFamily="34" charset="0"/>
                <a:ea typeface="Calibri" panose="020F0502020204030204" pitchFamily="34" charset="0"/>
              </a:rPr>
              <a:t>kurikulum HJ 5. po područjima</a:t>
            </a:r>
            <a:endParaRPr lang="hr-HR" sz="2000" b="1" dirty="0"/>
          </a:p>
        </p:txBody>
      </p:sp>
      <p:graphicFrame>
        <p:nvGraphicFramePr>
          <p:cNvPr id="4" name="Tablica 3"/>
          <p:cNvGraphicFramePr>
            <a:graphicFrameLocks noGrp="1"/>
          </p:cNvGraphicFramePr>
          <p:nvPr>
            <p:extLst>
              <p:ext uri="{D42A27DB-BD31-4B8C-83A1-F6EECF244321}">
                <p14:modId xmlns:p14="http://schemas.microsoft.com/office/powerpoint/2010/main" val="681446559"/>
              </p:ext>
            </p:extLst>
          </p:nvPr>
        </p:nvGraphicFramePr>
        <p:xfrm>
          <a:off x="1053852" y="686092"/>
          <a:ext cx="9865096" cy="799148"/>
        </p:xfrm>
        <a:graphic>
          <a:graphicData uri="http://schemas.openxmlformats.org/drawingml/2006/table">
            <a:tbl>
              <a:tblPr firstRow="1" firstCol="1" bandRow="1">
                <a:tableStyleId>{5C22544A-7EE6-4342-B048-85BDC9FD1C3A}</a:tableStyleId>
              </a:tblPr>
              <a:tblGrid>
                <a:gridCol w="3407223">
                  <a:extLst>
                    <a:ext uri="{9D8B030D-6E8A-4147-A177-3AD203B41FA5}">
                      <a16:colId xmlns:a16="http://schemas.microsoft.com/office/drawing/2014/main" val="20000"/>
                    </a:ext>
                  </a:extLst>
                </a:gridCol>
                <a:gridCol w="6457873">
                  <a:extLst>
                    <a:ext uri="{9D8B030D-6E8A-4147-A177-3AD203B41FA5}">
                      <a16:colId xmlns:a16="http://schemas.microsoft.com/office/drawing/2014/main" val="20001"/>
                    </a:ext>
                  </a:extLst>
                </a:gridCol>
              </a:tblGrid>
              <a:tr h="0">
                <a:tc>
                  <a:txBody>
                    <a:bodyPr/>
                    <a:lstStyle/>
                    <a:p>
                      <a:pPr algn="ctr" fontAlgn="base">
                        <a:lnSpc>
                          <a:spcPct val="107000"/>
                        </a:lnSpc>
                        <a:spcAft>
                          <a:spcPts val="0"/>
                        </a:spcAft>
                      </a:pPr>
                      <a:r>
                        <a:rPr lang="hr-HR" sz="1400" dirty="0">
                          <a:solidFill>
                            <a:srgbClr val="002060"/>
                          </a:solidFill>
                          <a:effectLst/>
                        </a:rPr>
                        <a:t>PREDMETNO PODRUČJE HRVATSKI JEZIK I KOMUNIKACIJA </a:t>
                      </a:r>
                      <a:endParaRPr lang="hr-H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tc>
                  <a:txBody>
                    <a:bodyPr/>
                    <a:lstStyle/>
                    <a:p>
                      <a:pPr fontAlgn="base">
                        <a:lnSpc>
                          <a:spcPct val="107000"/>
                        </a:lnSpc>
                        <a:spcAft>
                          <a:spcPts val="0"/>
                        </a:spcAft>
                      </a:pPr>
                      <a:r>
                        <a:rPr lang="hr-HR" sz="1100" dirty="0">
                          <a:solidFill>
                            <a:srgbClr val="002060"/>
                          </a:solidFill>
                          <a:effectLst/>
                        </a:rPr>
                        <a:t> </a:t>
                      </a:r>
                      <a:r>
                        <a:rPr lang="hr-HR" sz="1100" dirty="0" smtClean="0">
                          <a:solidFill>
                            <a:srgbClr val="002060"/>
                          </a:solidFill>
                          <a:effectLst/>
                        </a:rPr>
                        <a:t>  </a:t>
                      </a:r>
                      <a:r>
                        <a:rPr lang="hr-HR" sz="1800" dirty="0" smtClean="0">
                          <a:solidFill>
                            <a:srgbClr val="002060"/>
                          </a:solidFill>
                          <a:effectLst/>
                        </a:rPr>
                        <a:t> A - Hrvatski jezik i komunikacija</a:t>
                      </a:r>
                      <a:endParaRPr lang="hr-HR"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extLst>
                  <a:ext uri="{0D108BD9-81ED-4DB2-BD59-A6C34878D82A}">
                    <a16:rowId xmlns:a16="http://schemas.microsoft.com/office/drawing/2014/main" val="10000"/>
                  </a:ext>
                </a:extLst>
              </a:tr>
              <a:tr h="0">
                <a:tc>
                  <a:txBody>
                    <a:bodyPr/>
                    <a:lstStyle/>
                    <a:p>
                      <a:pPr fontAlgn="base">
                        <a:lnSpc>
                          <a:spcPct val="107000"/>
                        </a:lnSpc>
                        <a:spcAft>
                          <a:spcPts val="0"/>
                        </a:spcAft>
                      </a:pPr>
                      <a:r>
                        <a:rPr lang="hr-HR" sz="1400" b="1" dirty="0">
                          <a:solidFill>
                            <a:srgbClr val="002060"/>
                          </a:solidFill>
                          <a:effectLst/>
                        </a:rPr>
                        <a:t>ISHOD </a:t>
                      </a:r>
                      <a:endParaRPr lang="hr-HR"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tc>
                  <a:txBody>
                    <a:bodyPr/>
                    <a:lstStyle/>
                    <a:p>
                      <a:pPr fontAlgn="base">
                        <a:lnSpc>
                          <a:spcPct val="107000"/>
                        </a:lnSpc>
                        <a:spcAft>
                          <a:spcPts val="0"/>
                        </a:spcAft>
                      </a:pPr>
                      <a:r>
                        <a:rPr lang="hr-HR" sz="1400" b="1" dirty="0">
                          <a:solidFill>
                            <a:srgbClr val="002060"/>
                          </a:solidFill>
                          <a:effectLst/>
                        </a:rPr>
                        <a:t>RAZRADA ISHODA </a:t>
                      </a:r>
                      <a:endParaRPr lang="hr-HR"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5" name="Tablica 4"/>
          <p:cNvGraphicFramePr>
            <a:graphicFrameLocks noGrp="1"/>
          </p:cNvGraphicFramePr>
          <p:nvPr>
            <p:extLst>
              <p:ext uri="{D42A27DB-BD31-4B8C-83A1-F6EECF244321}">
                <p14:modId xmlns:p14="http://schemas.microsoft.com/office/powerpoint/2010/main" val="3064497217"/>
              </p:ext>
            </p:extLst>
          </p:nvPr>
        </p:nvGraphicFramePr>
        <p:xfrm>
          <a:off x="1053853" y="1707721"/>
          <a:ext cx="9865095" cy="5133928"/>
        </p:xfrm>
        <a:graphic>
          <a:graphicData uri="http://schemas.openxmlformats.org/drawingml/2006/table">
            <a:tbl>
              <a:tblPr firstRow="1" firstCol="1" bandRow="1">
                <a:tableStyleId>{5C22544A-7EE6-4342-B048-85BDC9FD1C3A}</a:tableStyleId>
              </a:tblPr>
              <a:tblGrid>
                <a:gridCol w="3367211">
                  <a:extLst>
                    <a:ext uri="{9D8B030D-6E8A-4147-A177-3AD203B41FA5}">
                      <a16:colId xmlns:a16="http://schemas.microsoft.com/office/drawing/2014/main" val="20000"/>
                    </a:ext>
                  </a:extLst>
                </a:gridCol>
                <a:gridCol w="6426398">
                  <a:extLst>
                    <a:ext uri="{9D8B030D-6E8A-4147-A177-3AD203B41FA5}">
                      <a16:colId xmlns:a16="http://schemas.microsoft.com/office/drawing/2014/main" val="20001"/>
                    </a:ext>
                  </a:extLst>
                </a:gridCol>
                <a:gridCol w="71486">
                  <a:extLst>
                    <a:ext uri="{9D8B030D-6E8A-4147-A177-3AD203B41FA5}">
                      <a16:colId xmlns:a16="http://schemas.microsoft.com/office/drawing/2014/main" val="20002"/>
                    </a:ext>
                  </a:extLst>
                </a:gridCol>
              </a:tblGrid>
              <a:tr h="2124058">
                <a:tc>
                  <a:txBody>
                    <a:bodyPr/>
                    <a:lstStyle/>
                    <a:p>
                      <a:pPr fontAlgn="base">
                        <a:lnSpc>
                          <a:spcPct val="107000"/>
                        </a:lnSpc>
                        <a:spcAft>
                          <a:spcPts val="0"/>
                        </a:spcAft>
                      </a:pPr>
                      <a:r>
                        <a:rPr lang="hr-HR" sz="1400" dirty="0" smtClean="0">
                          <a:solidFill>
                            <a:srgbClr val="002060"/>
                          </a:solidFill>
                          <a:effectLst/>
                        </a:rPr>
                        <a:t>OŠ HJ A</a:t>
                      </a:r>
                      <a:r>
                        <a:rPr lang="hr-HR" sz="1400" dirty="0">
                          <a:solidFill>
                            <a:srgbClr val="002060"/>
                          </a:solidFill>
                          <a:effectLst/>
                        </a:rPr>
                        <a:t>. 5. 3 </a:t>
                      </a:r>
                    </a:p>
                    <a:p>
                      <a:pPr fontAlgn="base">
                        <a:lnSpc>
                          <a:spcPct val="107000"/>
                        </a:lnSpc>
                        <a:spcAft>
                          <a:spcPts val="0"/>
                        </a:spcAft>
                      </a:pPr>
                      <a:r>
                        <a:rPr lang="hr-HR" sz="1400" dirty="0">
                          <a:solidFill>
                            <a:srgbClr val="002060"/>
                          </a:solidFill>
                          <a:effectLst/>
                        </a:rPr>
                        <a:t>Učenik čita tekst, izdvaja ključne riječi i objašnjava značenje teksta.  </a:t>
                      </a:r>
                      <a:endParaRPr lang="hr-H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tx2">
                        <a:lumMod val="40000"/>
                        <a:lumOff val="60000"/>
                      </a:schemeClr>
                    </a:solidFill>
                  </a:tcPr>
                </a:tc>
                <a:tc>
                  <a:txBody>
                    <a:bodyPr/>
                    <a:lstStyle/>
                    <a:p>
                      <a:pPr marL="342900" lvl="0" indent="-342900" fontAlgn="base">
                        <a:lnSpc>
                          <a:spcPct val="107000"/>
                        </a:lnSpc>
                        <a:spcAft>
                          <a:spcPts val="0"/>
                        </a:spcAft>
                        <a:buSzPts val="1000"/>
                        <a:buFont typeface="Symbol" panose="05050102010706020507" pitchFamily="18" charset="2"/>
                        <a:buChar char=""/>
                        <a:tabLst>
                          <a:tab pos="457200" algn="l"/>
                        </a:tabLst>
                      </a:pPr>
                      <a:r>
                        <a:rPr lang="hr-HR" sz="1100" b="0" dirty="0">
                          <a:solidFill>
                            <a:schemeClr val="tx1"/>
                          </a:solidFill>
                          <a:effectLst/>
                        </a:rPr>
                        <a:t>prepoznaje svrhu čitanja: osobna, obrazovna i javna </a:t>
                      </a: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100" b="0" dirty="0">
                          <a:solidFill>
                            <a:schemeClr val="tx1"/>
                          </a:solidFill>
                          <a:effectLst/>
                        </a:rPr>
                        <a:t>uočava sastavne elemente grafičke strukture teksta: naslov, podnaslove, fotografije i/ili ilustracije  </a:t>
                      </a: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100" b="0" dirty="0">
                          <a:solidFill>
                            <a:schemeClr val="tx1"/>
                          </a:solidFill>
                          <a:effectLst/>
                        </a:rPr>
                        <a:t>izdvaja ključne riječi i piše kratke bilješke  </a:t>
                      </a: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100" b="0" dirty="0">
                          <a:solidFill>
                            <a:schemeClr val="tx1"/>
                          </a:solidFill>
                          <a:effectLst/>
                        </a:rPr>
                        <a:t>prepričava tekst služeći se bilješkama </a:t>
                      </a: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100" b="0" dirty="0">
                          <a:solidFill>
                            <a:schemeClr val="tx1"/>
                          </a:solidFill>
                          <a:effectLst/>
                        </a:rPr>
                        <a:t>objašnjava nepoznate riječi na temelju vođenoga razgovora i zaključivanja iz konteksta</a:t>
                      </a:r>
                      <a:r>
                        <a:rPr lang="hr-HR" sz="1100" dirty="0">
                          <a:effectLst/>
                        </a:rPr>
                        <a:t>  </a:t>
                      </a: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400" b="0" i="0" u="sng" dirty="0">
                          <a:solidFill>
                            <a:srgbClr val="FF0000"/>
                          </a:solidFill>
                          <a:effectLst/>
                        </a:rPr>
                        <a:t>služi se sadržajem i kazalom pojmova u traženju informacija </a:t>
                      </a: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400" b="0" i="0" u="sng" dirty="0">
                          <a:solidFill>
                            <a:srgbClr val="FF0000"/>
                          </a:solidFill>
                          <a:effectLst/>
                        </a:rPr>
                        <a:t>ovladava osnovnim tehnikama pretraživanja interneta i knjižničnih kataloga</a:t>
                      </a:r>
                      <a:r>
                        <a:rPr lang="hr-HR" sz="1100" dirty="0">
                          <a:solidFill>
                            <a:srgbClr val="FF0000"/>
                          </a:solidFill>
                          <a:effectLst/>
                        </a:rPr>
                        <a:t> </a:t>
                      </a:r>
                    </a:p>
                    <a:p>
                      <a:pPr fontAlgn="base">
                        <a:lnSpc>
                          <a:spcPct val="107000"/>
                        </a:lnSpc>
                        <a:spcAft>
                          <a:spcPts val="0"/>
                        </a:spcAft>
                      </a:pPr>
                      <a:r>
                        <a:rPr lang="hr-HR" sz="1100" b="0" dirty="0">
                          <a:solidFill>
                            <a:schemeClr val="tx1"/>
                          </a:solidFill>
                          <a:effectLst/>
                        </a:rPr>
                        <a:t>tekstovi: opis, anegdota, bilješka; poziv, oglas </a:t>
                      </a:r>
                      <a:endParaRPr lang="hr-H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2">
                        <a:lumMod val="60000"/>
                        <a:lumOff val="40000"/>
                      </a:schemeClr>
                    </a:solidFill>
                  </a:tcPr>
                </a:tc>
                <a:tc>
                  <a:txBody>
                    <a:bodyPr/>
                    <a:lstStyle/>
                    <a:p>
                      <a:pPr fontAlgn="base">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tc>
                <a:extLst>
                  <a:ext uri="{0D108BD9-81ED-4DB2-BD59-A6C34878D82A}">
                    <a16:rowId xmlns:a16="http://schemas.microsoft.com/office/drawing/2014/main" val="10000"/>
                  </a:ext>
                </a:extLst>
              </a:tr>
              <a:tr h="3009870">
                <a:tc>
                  <a:txBody>
                    <a:bodyPr/>
                    <a:lstStyle/>
                    <a:p>
                      <a:pPr fontAlgn="base"/>
                      <a:r>
                        <a:rPr lang="hr-HR" sz="1400" b="1" kern="1200" dirty="0" smtClean="0">
                          <a:solidFill>
                            <a:srgbClr val="002060"/>
                          </a:solidFill>
                          <a:effectLst/>
                          <a:latin typeface="+mn-lt"/>
                          <a:ea typeface="+mn-ea"/>
                          <a:cs typeface="+mn-cs"/>
                        </a:rPr>
                        <a:t>A. 5. 4 </a:t>
                      </a:r>
                    </a:p>
                    <a:p>
                      <a:pPr fontAlgn="base"/>
                      <a:r>
                        <a:rPr lang="hr-HR" sz="1400" b="1" i="0" u="none" strike="noStrike" kern="1200" dirty="0" smtClean="0">
                          <a:solidFill>
                            <a:srgbClr val="002060"/>
                          </a:solidFill>
                          <a:effectLst/>
                          <a:latin typeface="+mn-lt"/>
                          <a:ea typeface="+mn-ea"/>
                          <a:cs typeface="+mn-cs"/>
                        </a:rPr>
                        <a:t>OŠ HJ A.5.4.</a:t>
                      </a:r>
                    </a:p>
                    <a:p>
                      <a:pPr fontAlgn="base"/>
                      <a:r>
                        <a:rPr lang="hr-HR" sz="1400" b="1" i="0" u="none" strike="noStrike" kern="1200" dirty="0" smtClean="0">
                          <a:solidFill>
                            <a:srgbClr val="002060"/>
                          </a:solidFill>
                          <a:effectLst/>
                          <a:latin typeface="+mn-lt"/>
                          <a:ea typeface="+mn-ea"/>
                          <a:cs typeface="+mn-cs"/>
                        </a:rPr>
                        <a:t>Učenik piše tekstove trodijelne strukture u skladu s temom</a:t>
                      </a:r>
                    </a:p>
                    <a:p>
                      <a:pPr fontAlgn="base"/>
                      <a:endParaRPr lang="hr-HR" sz="1400" b="1" kern="1200" dirty="0" smtClean="0">
                        <a:solidFill>
                          <a:srgbClr val="002060"/>
                        </a:solidFill>
                        <a:effectLst/>
                        <a:latin typeface="+mn-lt"/>
                        <a:ea typeface="+mn-ea"/>
                        <a:cs typeface="+mn-cs"/>
                      </a:endParaRPr>
                    </a:p>
                  </a:txBody>
                  <a:tcPr marL="0" marR="0" marT="28575" marB="28575">
                    <a:solidFill>
                      <a:schemeClr val="tx2">
                        <a:lumMod val="40000"/>
                        <a:lumOff val="60000"/>
                      </a:schemeClr>
                    </a:solidFill>
                  </a:tcPr>
                </a:tc>
                <a:tc>
                  <a:txBody>
                    <a:bodyPr/>
                    <a:lstStyle/>
                    <a:p>
                      <a:pPr marL="171450" lvl="0" indent="-171450" fontAlgn="base">
                        <a:buFont typeface="Arial" panose="020B0604020202020204" pitchFamily="34" charset="0"/>
                        <a:buChar char="•"/>
                      </a:pPr>
                      <a:r>
                        <a:rPr lang="hr-HR" sz="1100" b="0" i="0" kern="1200" dirty="0" smtClean="0">
                          <a:solidFill>
                            <a:schemeClr val="dk1"/>
                          </a:solidFill>
                          <a:effectLst/>
                          <a:latin typeface="+mn-lt"/>
                          <a:ea typeface="+mn-ea"/>
                          <a:cs typeface="+mn-cs"/>
                        </a:rPr>
                        <a:t>piše sastavak / tekst trodijelne strukture u skladu sa slobodno odabranom ili zadanom temom</a:t>
                      </a:r>
                      <a:r>
                        <a:rPr lang="hr-HR" sz="1100" kern="1200" dirty="0" smtClean="0">
                          <a:solidFill>
                            <a:schemeClr val="tx1"/>
                          </a:solidFill>
                          <a:effectLst/>
                          <a:latin typeface="+mn-lt"/>
                          <a:ea typeface="+mn-ea"/>
                          <a:cs typeface="+mn-cs"/>
                        </a:rPr>
                        <a:t> </a:t>
                      </a:r>
                    </a:p>
                    <a:p>
                      <a:pPr marL="171450" lvl="0" indent="-171450" fontAlgn="base">
                        <a:buFont typeface="Arial" panose="020B0604020202020204" pitchFamily="34" charset="0"/>
                        <a:buChar char="•"/>
                      </a:pPr>
                      <a:r>
                        <a:rPr lang="hr-HR" sz="1100" kern="1200" dirty="0" smtClean="0">
                          <a:solidFill>
                            <a:schemeClr val="tx1"/>
                          </a:solidFill>
                          <a:effectLst/>
                          <a:latin typeface="+mn-lt"/>
                          <a:ea typeface="+mn-ea"/>
                          <a:cs typeface="+mn-cs"/>
                        </a:rPr>
                        <a:t>utvrđuje temu: čita i istražuje o temi u različitim izvorima, povezuje temu sa stečenim znanjem i iskustvom </a:t>
                      </a:r>
                    </a:p>
                    <a:p>
                      <a:pPr marL="171450" lvl="0" indent="-171450" fontAlgn="base">
                        <a:buFont typeface="Arial" panose="020B0604020202020204" pitchFamily="34" charset="0"/>
                        <a:buChar char="•"/>
                      </a:pPr>
                      <a:r>
                        <a:rPr lang="hr-HR" sz="1100" kern="1200" dirty="0" smtClean="0">
                          <a:solidFill>
                            <a:schemeClr val="tx1"/>
                          </a:solidFill>
                          <a:effectLst/>
                          <a:latin typeface="+mn-lt"/>
                          <a:ea typeface="+mn-ea"/>
                          <a:cs typeface="+mn-cs"/>
                        </a:rPr>
                        <a:t>piše bilješke o temi: u natuknicama navodi podteme razrađujući temu </a:t>
                      </a:r>
                    </a:p>
                    <a:p>
                      <a:pPr marL="171450" lvl="0" indent="-171450" fontAlgn="base">
                        <a:buFont typeface="Arial" panose="020B0604020202020204" pitchFamily="34" charset="0"/>
                        <a:buChar char="•"/>
                      </a:pPr>
                      <a:r>
                        <a:rPr lang="hr-HR" sz="1100" kern="1200" dirty="0" smtClean="0">
                          <a:solidFill>
                            <a:schemeClr val="tx1"/>
                          </a:solidFill>
                          <a:effectLst/>
                          <a:latin typeface="+mn-lt"/>
                          <a:ea typeface="+mn-ea"/>
                          <a:cs typeface="+mn-cs"/>
                        </a:rPr>
                        <a:t>pripovijeda kronološki nižući događaje povezujući rečenice tako da sljedeća proizlazi iz prethodne  </a:t>
                      </a:r>
                    </a:p>
                    <a:p>
                      <a:pPr marL="171450" lvl="0" indent="-171450" fontAlgn="base">
                        <a:buFont typeface="Arial" panose="020B0604020202020204" pitchFamily="34" charset="0"/>
                        <a:buChar char="•"/>
                      </a:pPr>
                      <a:r>
                        <a:rPr lang="hr-HR" sz="1100" kern="1200" dirty="0" smtClean="0">
                          <a:solidFill>
                            <a:schemeClr val="tx1"/>
                          </a:solidFill>
                          <a:effectLst/>
                          <a:latin typeface="+mn-lt"/>
                          <a:ea typeface="+mn-ea"/>
                          <a:cs typeface="+mn-cs"/>
                        </a:rPr>
                        <a:t>služi se novim riječima koje je čuo ili pročitao istražujući o temi</a:t>
                      </a:r>
                      <a:r>
                        <a:rPr lang="hr-HR" sz="1100" kern="1200" dirty="0" smtClean="0">
                          <a:solidFill>
                            <a:schemeClr val="bg1"/>
                          </a:solidFill>
                          <a:effectLst/>
                          <a:latin typeface="+mn-lt"/>
                          <a:ea typeface="+mn-ea"/>
                          <a:cs typeface="+mn-cs"/>
                        </a:rPr>
                        <a:t>  </a:t>
                      </a:r>
                    </a:p>
                    <a:p>
                      <a:pPr marL="285750" lvl="0" indent="-285750" fontAlgn="base">
                        <a:buFont typeface="Arial" panose="020B0604020202020204" pitchFamily="34" charset="0"/>
                        <a:buChar char="•"/>
                      </a:pPr>
                      <a:r>
                        <a:rPr lang="hr-HR" sz="1400" b="0" u="sng" kern="1200" dirty="0" smtClean="0">
                          <a:solidFill>
                            <a:srgbClr val="FF0000"/>
                          </a:solidFill>
                          <a:effectLst/>
                          <a:latin typeface="+mn-lt"/>
                          <a:ea typeface="+mn-ea"/>
                          <a:cs typeface="+mn-cs"/>
                        </a:rPr>
                        <a:t>provjerava točnost informacija </a:t>
                      </a:r>
                    </a:p>
                    <a:p>
                      <a:pPr marL="285750" lvl="0" indent="-285750" fontAlgn="base">
                        <a:buFont typeface="Arial" panose="020B0604020202020204" pitchFamily="34" charset="0"/>
                        <a:buChar char="•"/>
                      </a:pPr>
                      <a:r>
                        <a:rPr lang="hr-HR" sz="1400" b="0" u="sng" kern="1200" dirty="0" smtClean="0">
                          <a:solidFill>
                            <a:srgbClr val="FF0000"/>
                          </a:solidFill>
                          <a:effectLst/>
                          <a:latin typeface="+mn-lt"/>
                          <a:ea typeface="+mn-ea"/>
                          <a:cs typeface="+mn-cs"/>
                        </a:rPr>
                        <a:t>svjesno i točno citira autorsko djelo poštujući intelektualno vlasništvo </a:t>
                      </a:r>
                    </a:p>
                    <a:p>
                      <a:pPr marL="171450" lvl="0" indent="-171450" fontAlgn="base">
                        <a:buFont typeface="Arial" panose="020B0604020202020204" pitchFamily="34" charset="0"/>
                        <a:buChar char="•"/>
                      </a:pPr>
                      <a:r>
                        <a:rPr lang="hr-HR" sz="1100" kern="1200" dirty="0" smtClean="0">
                          <a:solidFill>
                            <a:schemeClr val="tx1"/>
                          </a:solidFill>
                          <a:effectLst/>
                          <a:latin typeface="+mn-lt"/>
                          <a:ea typeface="+mn-ea"/>
                          <a:cs typeface="+mn-cs"/>
                        </a:rPr>
                        <a:t>piše veliko početno slovo u </a:t>
                      </a:r>
                      <a:r>
                        <a:rPr lang="hr-HR" sz="1100" kern="1200" dirty="0" err="1" smtClean="0">
                          <a:solidFill>
                            <a:schemeClr val="tx1"/>
                          </a:solidFill>
                          <a:effectLst/>
                          <a:latin typeface="+mn-lt"/>
                          <a:ea typeface="+mn-ea"/>
                          <a:cs typeface="+mn-cs"/>
                        </a:rPr>
                        <a:t>jednorječnim</a:t>
                      </a:r>
                      <a:r>
                        <a:rPr lang="hr-HR" sz="1100" kern="1200" dirty="0" smtClean="0">
                          <a:solidFill>
                            <a:schemeClr val="tx1"/>
                          </a:solidFill>
                          <a:effectLst/>
                          <a:latin typeface="+mn-lt"/>
                          <a:ea typeface="+mn-ea"/>
                          <a:cs typeface="+mn-cs"/>
                        </a:rPr>
                        <a:t> i </a:t>
                      </a:r>
                      <a:r>
                        <a:rPr lang="hr-HR" sz="1100" kern="1200" dirty="0" err="1" smtClean="0">
                          <a:solidFill>
                            <a:schemeClr val="tx1"/>
                          </a:solidFill>
                          <a:effectLst/>
                          <a:latin typeface="+mn-lt"/>
                          <a:ea typeface="+mn-ea"/>
                          <a:cs typeface="+mn-cs"/>
                        </a:rPr>
                        <a:t>višerječnim</a:t>
                      </a:r>
                      <a:r>
                        <a:rPr lang="hr-HR" sz="1100" kern="1200" dirty="0" smtClean="0">
                          <a:solidFill>
                            <a:schemeClr val="tx1"/>
                          </a:solidFill>
                          <a:effectLst/>
                          <a:latin typeface="+mn-lt"/>
                          <a:ea typeface="+mn-ea"/>
                          <a:cs typeface="+mn-cs"/>
                        </a:rPr>
                        <a:t> imenima: vlastite imenice, posvojni pridjevi, zemljopisna imena u bližem okružju; piše zarez odvajajući usklik i vokativ od ostatka rečenice </a:t>
                      </a:r>
                    </a:p>
                    <a:p>
                      <a:pPr marL="171450" lvl="0" indent="-171450" fontAlgn="base">
                        <a:buFont typeface="Arial" panose="020B0604020202020204" pitchFamily="34" charset="0"/>
                        <a:buChar char="•"/>
                      </a:pPr>
                      <a:r>
                        <a:rPr lang="hr-HR" sz="1100" kern="1200" dirty="0" smtClean="0">
                          <a:solidFill>
                            <a:schemeClr val="tx1"/>
                          </a:solidFill>
                          <a:effectLst/>
                          <a:latin typeface="+mn-lt"/>
                          <a:ea typeface="+mn-ea"/>
                          <a:cs typeface="+mn-cs"/>
                        </a:rPr>
                        <a:t>služi se pravopisnim priručnicima sa svrhom poštivanja pravopisne norme  </a:t>
                      </a:r>
                    </a:p>
                    <a:p>
                      <a:pPr marL="171450" lvl="0" indent="-171450" fontAlgn="base">
                        <a:buFont typeface="Arial" panose="020B0604020202020204" pitchFamily="34" charset="0"/>
                        <a:buChar char="•"/>
                      </a:pPr>
                      <a:r>
                        <a:rPr lang="hr-HR" sz="1100" kern="1200" dirty="0" smtClean="0">
                          <a:solidFill>
                            <a:schemeClr val="tx1"/>
                          </a:solidFill>
                          <a:effectLst/>
                          <a:latin typeface="+mn-lt"/>
                          <a:ea typeface="+mn-ea"/>
                          <a:cs typeface="+mn-cs"/>
                        </a:rPr>
                        <a:t>piše u skladu s usvojenim gramatičkim i pravopisnim pravilima   </a:t>
                      </a:r>
                    </a:p>
                    <a:p>
                      <a:pPr marL="171450" indent="-171450">
                        <a:buFont typeface="Arial" panose="020B0604020202020204" pitchFamily="34" charset="0"/>
                        <a:buChar char="•"/>
                      </a:pPr>
                      <a:r>
                        <a:rPr lang="hr-HR" sz="1100" kern="1200" dirty="0" smtClean="0">
                          <a:solidFill>
                            <a:schemeClr val="tx1"/>
                          </a:solidFill>
                          <a:effectLst/>
                          <a:latin typeface="+mn-lt"/>
                          <a:ea typeface="+mn-ea"/>
                          <a:cs typeface="+mn-cs"/>
                        </a:rPr>
                        <a:t>tekstovi: pisani sastavak, sažeto, opširno i stvaralačko prepričavanje, e-pismo </a:t>
                      </a:r>
                      <a:endParaRPr lang="hr-H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2">
                        <a:lumMod val="60000"/>
                        <a:lumOff val="40000"/>
                      </a:schemeClr>
                    </a:solidFill>
                  </a:tcPr>
                </a:tc>
                <a:tc>
                  <a:txBody>
                    <a:bodyPr/>
                    <a:lstStyle/>
                    <a:p>
                      <a:pPr fontAlgn="base">
                        <a:lnSpc>
                          <a:spcPct val="107000"/>
                        </a:lnSpc>
                        <a:spcAft>
                          <a:spcPts val="0"/>
                        </a:spcAft>
                      </a:pP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9478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711880" y="285982"/>
            <a:ext cx="7706876" cy="400110"/>
          </a:xfrm>
          <a:prstGeom prst="rect">
            <a:avLst/>
          </a:prstGeom>
        </p:spPr>
        <p:txBody>
          <a:bodyPr wrap="square">
            <a:spAutoFit/>
          </a:bodyPr>
          <a:lstStyle/>
          <a:p>
            <a:r>
              <a:rPr lang="hr-HR" sz="2000" b="1" dirty="0">
                <a:solidFill>
                  <a:srgbClr val="ED7D31"/>
                </a:solidFill>
                <a:latin typeface="Calibri" panose="020F0502020204030204" pitchFamily="34" charset="0"/>
                <a:ea typeface="Calibri" panose="020F0502020204030204" pitchFamily="34" charset="0"/>
              </a:rPr>
              <a:t>Okvirni godišnji izvedbeni </a:t>
            </a:r>
            <a:r>
              <a:rPr lang="hr-HR" sz="2000" b="1" dirty="0" smtClean="0">
                <a:solidFill>
                  <a:srgbClr val="ED7D31"/>
                </a:solidFill>
                <a:latin typeface="Calibri" panose="020F0502020204030204" pitchFamily="34" charset="0"/>
                <a:ea typeface="Calibri" panose="020F0502020204030204" pitchFamily="34" charset="0"/>
              </a:rPr>
              <a:t>kurikulum HJ 5. po područjima</a:t>
            </a:r>
            <a:endParaRPr lang="hr-HR" sz="2000" b="1" dirty="0"/>
          </a:p>
        </p:txBody>
      </p:sp>
      <p:graphicFrame>
        <p:nvGraphicFramePr>
          <p:cNvPr id="4" name="Tablica 3"/>
          <p:cNvGraphicFramePr>
            <a:graphicFrameLocks noGrp="1"/>
          </p:cNvGraphicFramePr>
          <p:nvPr>
            <p:extLst>
              <p:ext uri="{D42A27DB-BD31-4B8C-83A1-F6EECF244321}">
                <p14:modId xmlns:p14="http://schemas.microsoft.com/office/powerpoint/2010/main" val="881664666"/>
              </p:ext>
            </p:extLst>
          </p:nvPr>
        </p:nvGraphicFramePr>
        <p:xfrm>
          <a:off x="909836" y="1124744"/>
          <a:ext cx="10042338" cy="1035686"/>
        </p:xfrm>
        <a:graphic>
          <a:graphicData uri="http://schemas.openxmlformats.org/drawingml/2006/table">
            <a:tbl>
              <a:tblPr firstRow="1" firstCol="1" bandRow="1">
                <a:tableStyleId>{5C22544A-7EE6-4342-B048-85BDC9FD1C3A}</a:tableStyleId>
              </a:tblPr>
              <a:tblGrid>
                <a:gridCol w="3299377">
                  <a:extLst>
                    <a:ext uri="{9D8B030D-6E8A-4147-A177-3AD203B41FA5}">
                      <a16:colId xmlns:a16="http://schemas.microsoft.com/office/drawing/2014/main" val="20000"/>
                    </a:ext>
                  </a:extLst>
                </a:gridCol>
                <a:gridCol w="6742961">
                  <a:extLst>
                    <a:ext uri="{9D8B030D-6E8A-4147-A177-3AD203B41FA5}">
                      <a16:colId xmlns:a16="http://schemas.microsoft.com/office/drawing/2014/main" val="20001"/>
                    </a:ext>
                  </a:extLst>
                </a:gridCol>
              </a:tblGrid>
              <a:tr h="0">
                <a:tc>
                  <a:txBody>
                    <a:bodyPr/>
                    <a:lstStyle/>
                    <a:p>
                      <a:pPr algn="ctr" fontAlgn="base">
                        <a:lnSpc>
                          <a:spcPct val="107000"/>
                        </a:lnSpc>
                        <a:spcAft>
                          <a:spcPts val="0"/>
                        </a:spcAft>
                      </a:pPr>
                      <a:r>
                        <a:rPr lang="hr-HR" sz="1400" b="1" kern="1200" dirty="0" smtClean="0">
                          <a:solidFill>
                            <a:srgbClr val="002060"/>
                          </a:solidFill>
                          <a:effectLst/>
                          <a:latin typeface="+mn-lt"/>
                          <a:ea typeface="+mn-ea"/>
                          <a:cs typeface="+mn-cs"/>
                        </a:rPr>
                        <a:t>PREDMETNO PODRUČJE KNJIŽEVNOST I STVARALAŠTVO </a:t>
                      </a:r>
                      <a:endParaRPr lang="hr-H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tc>
                  <a:txBody>
                    <a:bodyPr/>
                    <a:lstStyle/>
                    <a:p>
                      <a:pPr fontAlgn="base">
                        <a:lnSpc>
                          <a:spcPct val="107000"/>
                        </a:lnSpc>
                        <a:spcAft>
                          <a:spcPts val="0"/>
                        </a:spcAft>
                      </a:pPr>
                      <a:r>
                        <a:rPr lang="hr-HR" sz="1100" dirty="0">
                          <a:solidFill>
                            <a:srgbClr val="002060"/>
                          </a:solidFill>
                          <a:effectLst/>
                        </a:rPr>
                        <a:t> </a:t>
                      </a:r>
                      <a:r>
                        <a:rPr lang="hr-HR" sz="1800" dirty="0" smtClean="0">
                          <a:solidFill>
                            <a:srgbClr val="002060"/>
                          </a:solidFill>
                          <a:effectLst/>
                        </a:rPr>
                        <a:t>      B – Književnost i stvaralaštvo</a:t>
                      </a:r>
                      <a:endParaRPr lang="hr-HR"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extLst>
                  <a:ext uri="{0D108BD9-81ED-4DB2-BD59-A6C34878D82A}">
                    <a16:rowId xmlns:a16="http://schemas.microsoft.com/office/drawing/2014/main" val="10000"/>
                  </a:ext>
                </a:extLst>
              </a:tr>
              <a:tr h="0">
                <a:tc>
                  <a:txBody>
                    <a:bodyPr/>
                    <a:lstStyle/>
                    <a:p>
                      <a:pPr algn="ctr" fontAlgn="base">
                        <a:lnSpc>
                          <a:spcPct val="107000"/>
                        </a:lnSpc>
                        <a:spcAft>
                          <a:spcPts val="0"/>
                        </a:spcAft>
                      </a:pPr>
                      <a:r>
                        <a:rPr lang="hr-HR" sz="1100" dirty="0">
                          <a:solidFill>
                            <a:srgbClr val="002060"/>
                          </a:solidFill>
                          <a:effectLst/>
                        </a:rPr>
                        <a:t>  </a:t>
                      </a:r>
                      <a:endParaRPr lang="hr-H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tc>
                  <a:txBody>
                    <a:bodyPr/>
                    <a:lstStyle/>
                    <a:p>
                      <a:pPr fontAlgn="base">
                        <a:lnSpc>
                          <a:spcPct val="107000"/>
                        </a:lnSpc>
                        <a:spcAft>
                          <a:spcPts val="0"/>
                        </a:spcAft>
                      </a:pPr>
                      <a:r>
                        <a:rPr lang="hr-HR" sz="1100" dirty="0">
                          <a:solidFill>
                            <a:srgbClr val="002060"/>
                          </a:solidFill>
                          <a:effectLst/>
                        </a:rPr>
                        <a:t> </a:t>
                      </a:r>
                      <a:endParaRPr lang="hr-H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extLst>
                  <a:ext uri="{0D108BD9-81ED-4DB2-BD59-A6C34878D82A}">
                    <a16:rowId xmlns:a16="http://schemas.microsoft.com/office/drawing/2014/main" val="10001"/>
                  </a:ext>
                </a:extLst>
              </a:tr>
              <a:tr h="0">
                <a:tc>
                  <a:txBody>
                    <a:bodyPr/>
                    <a:lstStyle/>
                    <a:p>
                      <a:pPr fontAlgn="base">
                        <a:lnSpc>
                          <a:spcPct val="107000"/>
                        </a:lnSpc>
                        <a:spcAft>
                          <a:spcPts val="0"/>
                        </a:spcAft>
                      </a:pPr>
                      <a:r>
                        <a:rPr lang="hr-HR" sz="1400" dirty="0">
                          <a:solidFill>
                            <a:srgbClr val="002060"/>
                          </a:solidFill>
                          <a:effectLst/>
                        </a:rPr>
                        <a:t>ISHOD</a:t>
                      </a:r>
                      <a:r>
                        <a:rPr lang="hr-HR" sz="1100" dirty="0">
                          <a:solidFill>
                            <a:srgbClr val="002060"/>
                          </a:solidFill>
                          <a:effectLst/>
                        </a:rPr>
                        <a:t> </a:t>
                      </a:r>
                      <a:endParaRPr lang="hr-H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tc>
                  <a:txBody>
                    <a:bodyPr/>
                    <a:lstStyle/>
                    <a:p>
                      <a:pPr fontAlgn="base">
                        <a:lnSpc>
                          <a:spcPct val="107000"/>
                        </a:lnSpc>
                        <a:spcAft>
                          <a:spcPts val="0"/>
                        </a:spcAft>
                      </a:pPr>
                      <a:r>
                        <a:rPr lang="hr-HR" sz="1400" b="1" dirty="0">
                          <a:solidFill>
                            <a:srgbClr val="002060"/>
                          </a:solidFill>
                          <a:effectLst/>
                        </a:rPr>
                        <a:t>RAZRADA </a:t>
                      </a:r>
                      <a:r>
                        <a:rPr lang="hr-HR" sz="1400" b="1" dirty="0" smtClean="0">
                          <a:solidFill>
                            <a:srgbClr val="002060"/>
                          </a:solidFill>
                          <a:effectLst/>
                        </a:rPr>
                        <a:t> ISHODA</a:t>
                      </a:r>
                      <a:r>
                        <a:rPr lang="hr-HR" sz="1400" b="1" dirty="0">
                          <a:solidFill>
                            <a:srgbClr val="002060"/>
                          </a:solidFill>
                          <a:effectLst/>
                        </a:rPr>
                        <a:t> </a:t>
                      </a:r>
                      <a:endParaRPr lang="hr-HR"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extLst>
                  <a:ext uri="{0D108BD9-81ED-4DB2-BD59-A6C34878D82A}">
                    <a16:rowId xmlns:a16="http://schemas.microsoft.com/office/drawing/2014/main" val="10002"/>
                  </a:ext>
                </a:extLst>
              </a:tr>
            </a:tbl>
          </a:graphicData>
        </a:graphic>
      </p:graphicFrame>
      <p:graphicFrame>
        <p:nvGraphicFramePr>
          <p:cNvPr id="5" name="Tablica 4"/>
          <p:cNvGraphicFramePr>
            <a:graphicFrameLocks noGrp="1"/>
          </p:cNvGraphicFramePr>
          <p:nvPr>
            <p:extLst>
              <p:ext uri="{D42A27DB-BD31-4B8C-83A1-F6EECF244321}">
                <p14:modId xmlns:p14="http://schemas.microsoft.com/office/powerpoint/2010/main" val="1646821166"/>
              </p:ext>
            </p:extLst>
          </p:nvPr>
        </p:nvGraphicFramePr>
        <p:xfrm>
          <a:off x="909837" y="2276872"/>
          <a:ext cx="10009112" cy="3681646"/>
        </p:xfrm>
        <a:graphic>
          <a:graphicData uri="http://schemas.openxmlformats.org/drawingml/2006/table">
            <a:tbl>
              <a:tblPr firstRow="1" firstCol="1" bandRow="1">
                <a:tableStyleId>{5C22544A-7EE6-4342-B048-85BDC9FD1C3A}</a:tableStyleId>
              </a:tblPr>
              <a:tblGrid>
                <a:gridCol w="3265290">
                  <a:extLst>
                    <a:ext uri="{9D8B030D-6E8A-4147-A177-3AD203B41FA5}">
                      <a16:colId xmlns:a16="http://schemas.microsoft.com/office/drawing/2014/main" val="20000"/>
                    </a:ext>
                  </a:extLst>
                </a:gridCol>
                <a:gridCol w="6710481">
                  <a:extLst>
                    <a:ext uri="{9D8B030D-6E8A-4147-A177-3AD203B41FA5}">
                      <a16:colId xmlns:a16="http://schemas.microsoft.com/office/drawing/2014/main" val="20001"/>
                    </a:ext>
                  </a:extLst>
                </a:gridCol>
                <a:gridCol w="33341">
                  <a:extLst>
                    <a:ext uri="{9D8B030D-6E8A-4147-A177-3AD203B41FA5}">
                      <a16:colId xmlns:a16="http://schemas.microsoft.com/office/drawing/2014/main" val="20002"/>
                    </a:ext>
                  </a:extLst>
                </a:gridCol>
              </a:tblGrid>
              <a:tr h="3681646">
                <a:tc>
                  <a:txBody>
                    <a:bodyPr/>
                    <a:lstStyle/>
                    <a:p>
                      <a:pPr fontAlgn="base">
                        <a:lnSpc>
                          <a:spcPct val="107000"/>
                        </a:lnSpc>
                        <a:spcAft>
                          <a:spcPts val="0"/>
                        </a:spcAft>
                      </a:pPr>
                      <a:r>
                        <a:rPr lang="hr-HR" sz="1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 5. 4</a:t>
                      </a:r>
                      <a:r>
                        <a:rPr lang="hr-HR" sz="1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hr-H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hr-HR" sz="1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Učenik se stvaralački izražava prema vlastitome interesu potaknut različitim iskustvima i doživljajima književnoga teksta</a:t>
                      </a:r>
                      <a:r>
                        <a:rPr lang="hr-HR" sz="1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hr-HR" sz="1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hr-H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tx2">
                        <a:lumMod val="40000"/>
                        <a:lumOff val="60000"/>
                      </a:schemeClr>
                    </a:solidFill>
                  </a:tcPr>
                </a:tc>
                <a:tc>
                  <a:txBody>
                    <a:bodyPr/>
                    <a:lstStyle/>
                    <a:p>
                      <a:pPr marL="285750" lvl="0" indent="-285750" fontAlgn="base">
                        <a:buFont typeface="Arial" panose="020B0604020202020204" pitchFamily="34" charset="0"/>
                        <a:buChar char="•"/>
                      </a:pPr>
                      <a:r>
                        <a:rPr lang="hr-HR" sz="1100" b="0" kern="1200" dirty="0" smtClean="0">
                          <a:solidFill>
                            <a:schemeClr val="tx1"/>
                          </a:solidFill>
                          <a:effectLst/>
                          <a:latin typeface="+mn-lt"/>
                          <a:ea typeface="+mn-ea"/>
                          <a:cs typeface="+mn-cs"/>
                        </a:rPr>
                        <a:t>na temelju jezičnih vještina, aktivnoga rječnika i stečenoga znanja oblikuje uratke u kojima dolazi do izražaja kreativnost, originalnost i stvaralačko mišljenje </a:t>
                      </a:r>
                    </a:p>
                    <a:p>
                      <a:pPr marL="285750" lvl="0" indent="-285750" fontAlgn="base">
                        <a:buFont typeface="Arial" panose="020B0604020202020204" pitchFamily="34" charset="0"/>
                        <a:buChar char="•"/>
                      </a:pPr>
                      <a:r>
                        <a:rPr lang="hr-HR" sz="1100" b="0" kern="1200" dirty="0" smtClean="0">
                          <a:solidFill>
                            <a:schemeClr val="tx1"/>
                          </a:solidFill>
                          <a:effectLst/>
                          <a:latin typeface="+mn-lt"/>
                          <a:ea typeface="+mn-ea"/>
                          <a:cs typeface="+mn-cs"/>
                        </a:rPr>
                        <a:t>istražuje, eksperimentira i slobodno radi na temi koja mu je bliska </a:t>
                      </a:r>
                    </a:p>
                    <a:p>
                      <a:pPr marL="285750" lvl="0" indent="-285750" fontAlgn="base">
                        <a:buFont typeface="Arial" panose="020B0604020202020204" pitchFamily="34" charset="0"/>
                        <a:buChar char="•"/>
                      </a:pPr>
                      <a:endParaRPr lang="hr-HR" sz="1400" b="1" kern="1200" dirty="0" smtClean="0">
                        <a:solidFill>
                          <a:schemeClr val="lt1"/>
                        </a:solidFill>
                        <a:effectLst/>
                        <a:latin typeface="+mn-lt"/>
                        <a:ea typeface="+mn-ea"/>
                        <a:cs typeface="+mn-cs"/>
                      </a:endParaRPr>
                    </a:p>
                    <a:p>
                      <a:pPr marL="285750" lvl="0" indent="-285750" fontAlgn="base">
                        <a:buFont typeface="Arial" panose="020B0604020202020204" pitchFamily="34" charset="0"/>
                        <a:buChar char="•"/>
                      </a:pPr>
                      <a:r>
                        <a:rPr lang="hr-HR" sz="1400" b="0" kern="1200" dirty="0" smtClean="0">
                          <a:solidFill>
                            <a:srgbClr val="FF0000"/>
                          </a:solidFill>
                          <a:effectLst/>
                          <a:latin typeface="+mn-lt"/>
                          <a:ea typeface="+mn-ea"/>
                          <a:cs typeface="+mn-cs"/>
                        </a:rPr>
                        <a:t>prepoznaje pojam autorstva i autorskog djela te koncept zaštite intelektualnoga vlasništva kao način zaštite vlastitog i poštivanja tuđeg autorskog djela u kreiranju novih sadržaja</a:t>
                      </a:r>
                      <a:r>
                        <a:rPr lang="hr-HR" sz="1400" b="0" kern="1200" dirty="0" smtClean="0">
                          <a:solidFill>
                            <a:schemeClr val="lt1"/>
                          </a:solidFill>
                          <a:effectLst/>
                          <a:latin typeface="+mn-lt"/>
                          <a:ea typeface="+mn-ea"/>
                          <a:cs typeface="+mn-cs"/>
                        </a:rPr>
                        <a:t> </a:t>
                      </a:r>
                    </a:p>
                    <a:p>
                      <a:pPr marL="285750" lvl="0" indent="-285750" fontAlgn="base">
                        <a:buFont typeface="Arial" panose="020B0604020202020204" pitchFamily="34" charset="0"/>
                        <a:buChar char="•"/>
                      </a:pPr>
                      <a:endParaRPr lang="hr-HR" sz="1400" b="1" kern="1200" dirty="0" smtClean="0">
                        <a:solidFill>
                          <a:schemeClr val="lt1"/>
                        </a:solidFill>
                        <a:effectLst/>
                        <a:latin typeface="+mn-lt"/>
                        <a:ea typeface="+mn-ea"/>
                        <a:cs typeface="+mn-cs"/>
                      </a:endParaRPr>
                    </a:p>
                    <a:p>
                      <a:pPr marL="285750" lvl="0" indent="-285750" fontAlgn="base">
                        <a:buFont typeface="Arial" panose="020B0604020202020204" pitchFamily="34" charset="0"/>
                        <a:buChar char="•"/>
                      </a:pPr>
                      <a:r>
                        <a:rPr lang="hr-HR" sz="1100" b="0" kern="1200" dirty="0" smtClean="0">
                          <a:solidFill>
                            <a:schemeClr val="tx1"/>
                          </a:solidFill>
                          <a:effectLst/>
                          <a:latin typeface="+mn-lt"/>
                          <a:ea typeface="+mn-ea"/>
                          <a:cs typeface="+mn-cs"/>
                        </a:rPr>
                        <a:t>stvara na narječju / mjesnome govoru, improvizira ili dramatizira tekst i priprema za izvedbu, izražava se pokretom i plesom, crta slikovnicu, ilustrira priču i druge uratke prema vlastitoj zamisli </a:t>
                      </a:r>
                    </a:p>
                    <a:p>
                      <a:pPr marL="285750" indent="-285750">
                        <a:buFont typeface="Arial" panose="020B0604020202020204" pitchFamily="34" charset="0"/>
                        <a:buChar char="•"/>
                      </a:pPr>
                      <a:r>
                        <a:rPr lang="hr-HR" sz="1100" b="0" kern="1200" dirty="0" smtClean="0">
                          <a:solidFill>
                            <a:schemeClr val="tx1"/>
                          </a:solidFill>
                          <a:effectLst/>
                          <a:latin typeface="+mn-lt"/>
                          <a:ea typeface="+mn-ea"/>
                          <a:cs typeface="+mn-cs"/>
                        </a:rPr>
                        <a:t>razvija vlastiti potencijal za stvaralaštvo  </a:t>
                      </a:r>
                      <a:endParaRPr lang="hr-H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2">
                        <a:lumMod val="60000"/>
                        <a:lumOff val="40000"/>
                      </a:schemeClr>
                    </a:solidFill>
                  </a:tcPr>
                </a:tc>
                <a:tc>
                  <a:txBody>
                    <a:bodyPr/>
                    <a:lstStyle/>
                    <a:p>
                      <a:pPr fontAlgn="base">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47278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711880" y="285982"/>
            <a:ext cx="7706876" cy="400110"/>
          </a:xfrm>
          <a:prstGeom prst="rect">
            <a:avLst/>
          </a:prstGeom>
        </p:spPr>
        <p:txBody>
          <a:bodyPr wrap="square">
            <a:spAutoFit/>
          </a:bodyPr>
          <a:lstStyle/>
          <a:p>
            <a:r>
              <a:rPr lang="hr-HR" sz="2000" b="1" dirty="0">
                <a:solidFill>
                  <a:srgbClr val="ED7D31"/>
                </a:solidFill>
                <a:latin typeface="Calibri" panose="020F0502020204030204" pitchFamily="34" charset="0"/>
                <a:ea typeface="Calibri" panose="020F0502020204030204" pitchFamily="34" charset="0"/>
              </a:rPr>
              <a:t>Okvirni godišnji izvedbeni </a:t>
            </a:r>
            <a:r>
              <a:rPr lang="hr-HR" sz="2000" b="1" dirty="0" smtClean="0">
                <a:solidFill>
                  <a:srgbClr val="ED7D31"/>
                </a:solidFill>
                <a:latin typeface="Calibri" panose="020F0502020204030204" pitchFamily="34" charset="0"/>
                <a:ea typeface="Calibri" panose="020F0502020204030204" pitchFamily="34" charset="0"/>
              </a:rPr>
              <a:t>kurikulum HJ 5. po područjima</a:t>
            </a:r>
            <a:endParaRPr lang="hr-HR" sz="2000" b="1" dirty="0"/>
          </a:p>
        </p:txBody>
      </p:sp>
      <p:graphicFrame>
        <p:nvGraphicFramePr>
          <p:cNvPr id="4" name="Tablica 3"/>
          <p:cNvGraphicFramePr>
            <a:graphicFrameLocks noGrp="1"/>
          </p:cNvGraphicFramePr>
          <p:nvPr>
            <p:extLst>
              <p:ext uri="{D42A27DB-BD31-4B8C-83A1-F6EECF244321}">
                <p14:modId xmlns:p14="http://schemas.microsoft.com/office/powerpoint/2010/main" val="2565205261"/>
              </p:ext>
            </p:extLst>
          </p:nvPr>
        </p:nvGraphicFramePr>
        <p:xfrm>
          <a:off x="981844" y="686092"/>
          <a:ext cx="10042338" cy="636080"/>
        </p:xfrm>
        <a:graphic>
          <a:graphicData uri="http://schemas.openxmlformats.org/drawingml/2006/table">
            <a:tbl>
              <a:tblPr firstRow="1" firstCol="1" bandRow="1">
                <a:tableStyleId>{5C22544A-7EE6-4342-B048-85BDC9FD1C3A}</a:tableStyleId>
              </a:tblPr>
              <a:tblGrid>
                <a:gridCol w="3468439">
                  <a:extLst>
                    <a:ext uri="{9D8B030D-6E8A-4147-A177-3AD203B41FA5}">
                      <a16:colId xmlns:a16="http://schemas.microsoft.com/office/drawing/2014/main" val="20000"/>
                    </a:ext>
                  </a:extLst>
                </a:gridCol>
                <a:gridCol w="6573899">
                  <a:extLst>
                    <a:ext uri="{9D8B030D-6E8A-4147-A177-3AD203B41FA5}">
                      <a16:colId xmlns:a16="http://schemas.microsoft.com/office/drawing/2014/main" val="20001"/>
                    </a:ext>
                  </a:extLst>
                </a:gridCol>
              </a:tblGrid>
              <a:tr h="0">
                <a:tc>
                  <a:txBody>
                    <a:bodyPr/>
                    <a:lstStyle/>
                    <a:p>
                      <a:pPr algn="ctr" fontAlgn="base">
                        <a:lnSpc>
                          <a:spcPct val="107000"/>
                        </a:lnSpc>
                        <a:spcAft>
                          <a:spcPts val="0"/>
                        </a:spcAft>
                      </a:pPr>
                      <a:r>
                        <a:rPr lang="hr-HR" sz="1400" dirty="0">
                          <a:solidFill>
                            <a:srgbClr val="002060"/>
                          </a:solidFill>
                          <a:effectLst/>
                        </a:rPr>
                        <a:t>PREDMETNO PODRUČJE </a:t>
                      </a:r>
                      <a:r>
                        <a:rPr lang="hr-HR" sz="1400" dirty="0" smtClean="0">
                          <a:solidFill>
                            <a:srgbClr val="002060"/>
                          </a:solidFill>
                          <a:effectLst/>
                        </a:rPr>
                        <a:t>KULTURA I MEDIJI</a:t>
                      </a:r>
                      <a:endParaRPr lang="hr-H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tc>
                  <a:txBody>
                    <a:bodyPr/>
                    <a:lstStyle/>
                    <a:p>
                      <a:pPr fontAlgn="base">
                        <a:lnSpc>
                          <a:spcPct val="107000"/>
                        </a:lnSpc>
                        <a:spcAft>
                          <a:spcPts val="0"/>
                        </a:spcAft>
                      </a:pPr>
                      <a:r>
                        <a:rPr lang="hr-HR" sz="1100" dirty="0">
                          <a:solidFill>
                            <a:srgbClr val="002060"/>
                          </a:solidFill>
                          <a:effectLst/>
                        </a:rPr>
                        <a:t> </a:t>
                      </a:r>
                      <a:r>
                        <a:rPr lang="hr-HR" sz="1800" dirty="0" smtClean="0">
                          <a:solidFill>
                            <a:srgbClr val="002060"/>
                          </a:solidFill>
                          <a:effectLst/>
                        </a:rPr>
                        <a:t>  C – Kultura i mediji</a:t>
                      </a:r>
                      <a:endParaRPr lang="hr-HR"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extLst>
                  <a:ext uri="{0D108BD9-81ED-4DB2-BD59-A6C34878D82A}">
                    <a16:rowId xmlns:a16="http://schemas.microsoft.com/office/drawing/2014/main" val="10000"/>
                  </a:ext>
                </a:extLst>
              </a:tr>
              <a:tr h="0">
                <a:tc>
                  <a:txBody>
                    <a:bodyPr/>
                    <a:lstStyle/>
                    <a:p>
                      <a:pPr fontAlgn="base">
                        <a:lnSpc>
                          <a:spcPct val="107000"/>
                        </a:lnSpc>
                        <a:spcAft>
                          <a:spcPts val="0"/>
                        </a:spcAft>
                      </a:pPr>
                      <a:r>
                        <a:rPr lang="hr-HR" sz="1400" dirty="0">
                          <a:solidFill>
                            <a:srgbClr val="002060"/>
                          </a:solidFill>
                          <a:effectLst/>
                        </a:rPr>
                        <a:t>ISHOD </a:t>
                      </a:r>
                      <a:endParaRPr lang="hr-H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tc>
                  <a:txBody>
                    <a:bodyPr/>
                    <a:lstStyle/>
                    <a:p>
                      <a:pPr fontAlgn="base">
                        <a:lnSpc>
                          <a:spcPct val="107000"/>
                        </a:lnSpc>
                        <a:spcAft>
                          <a:spcPts val="0"/>
                        </a:spcAft>
                      </a:pPr>
                      <a:r>
                        <a:rPr lang="hr-HR" sz="1400" b="1" dirty="0">
                          <a:solidFill>
                            <a:srgbClr val="002060"/>
                          </a:solidFill>
                          <a:effectLst/>
                        </a:rPr>
                        <a:t>RAZRADA </a:t>
                      </a:r>
                      <a:r>
                        <a:rPr lang="hr-HR" sz="1400" b="1" dirty="0" smtClean="0">
                          <a:solidFill>
                            <a:srgbClr val="002060"/>
                          </a:solidFill>
                          <a:effectLst/>
                        </a:rPr>
                        <a:t> ISHODA</a:t>
                      </a:r>
                      <a:r>
                        <a:rPr lang="hr-HR" sz="1100" dirty="0">
                          <a:solidFill>
                            <a:srgbClr val="002060"/>
                          </a:solidFill>
                          <a:effectLst/>
                        </a:rPr>
                        <a:t> </a:t>
                      </a:r>
                      <a:endParaRPr lang="hr-HR"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3">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5" name="Tablica 4"/>
          <p:cNvGraphicFramePr>
            <a:graphicFrameLocks noGrp="1"/>
          </p:cNvGraphicFramePr>
          <p:nvPr>
            <p:extLst>
              <p:ext uri="{D42A27DB-BD31-4B8C-83A1-F6EECF244321}">
                <p14:modId xmlns:p14="http://schemas.microsoft.com/office/powerpoint/2010/main" val="4138311017"/>
              </p:ext>
            </p:extLst>
          </p:nvPr>
        </p:nvGraphicFramePr>
        <p:xfrm>
          <a:off x="981844" y="1484784"/>
          <a:ext cx="10109555" cy="5578127"/>
        </p:xfrm>
        <a:graphic>
          <a:graphicData uri="http://schemas.openxmlformats.org/drawingml/2006/table">
            <a:tbl>
              <a:tblPr firstRow="1" firstCol="1" bandRow="1">
                <a:tableStyleId>{5C22544A-7EE6-4342-B048-85BDC9FD1C3A}</a:tableStyleId>
              </a:tblPr>
              <a:tblGrid>
                <a:gridCol w="3450651">
                  <a:extLst>
                    <a:ext uri="{9D8B030D-6E8A-4147-A177-3AD203B41FA5}">
                      <a16:colId xmlns:a16="http://schemas.microsoft.com/office/drawing/2014/main" val="20000"/>
                    </a:ext>
                  </a:extLst>
                </a:gridCol>
                <a:gridCol w="6625228">
                  <a:extLst>
                    <a:ext uri="{9D8B030D-6E8A-4147-A177-3AD203B41FA5}">
                      <a16:colId xmlns:a16="http://schemas.microsoft.com/office/drawing/2014/main" val="20001"/>
                    </a:ext>
                  </a:extLst>
                </a:gridCol>
                <a:gridCol w="33676">
                  <a:extLst>
                    <a:ext uri="{9D8B030D-6E8A-4147-A177-3AD203B41FA5}">
                      <a16:colId xmlns:a16="http://schemas.microsoft.com/office/drawing/2014/main" val="20002"/>
                    </a:ext>
                  </a:extLst>
                </a:gridCol>
              </a:tblGrid>
              <a:tr h="2347582">
                <a:tc>
                  <a:txBody>
                    <a:bodyPr/>
                    <a:lstStyle/>
                    <a:p>
                      <a:pPr fontAlgn="base"/>
                      <a:r>
                        <a:rPr lang="hr-HR" sz="1400" b="1" kern="1200" dirty="0" smtClean="0">
                          <a:solidFill>
                            <a:srgbClr val="002060"/>
                          </a:solidFill>
                          <a:effectLst/>
                          <a:latin typeface="+mn-lt"/>
                          <a:ea typeface="+mn-ea"/>
                          <a:cs typeface="+mn-cs"/>
                        </a:rPr>
                        <a:t>C. 5. 1 </a:t>
                      </a:r>
                    </a:p>
                    <a:p>
                      <a:r>
                        <a:rPr lang="hr-HR" sz="1400" b="1" kern="1200" dirty="0" smtClean="0">
                          <a:solidFill>
                            <a:srgbClr val="002060"/>
                          </a:solidFill>
                          <a:effectLst/>
                          <a:latin typeface="+mn-lt"/>
                          <a:ea typeface="+mn-ea"/>
                          <a:cs typeface="+mn-cs"/>
                        </a:rPr>
                        <a:t>Učenik razlikuje tiskane medijske tekstove i izdvaja tekstove koji promiču pozitivne vrijednosti. </a:t>
                      </a:r>
                      <a:endParaRPr lang="hr-HR"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tx2">
                        <a:lumMod val="40000"/>
                        <a:lumOff val="60000"/>
                      </a:schemeClr>
                    </a:solidFill>
                  </a:tcPr>
                </a:tc>
                <a:tc>
                  <a:txBody>
                    <a:bodyPr/>
                    <a:lstStyle/>
                    <a:p>
                      <a:pPr marL="285750" lvl="0" indent="-285750" fontAlgn="base">
                        <a:buFont typeface="Arial" panose="020B0604020202020204" pitchFamily="34" charset="0"/>
                        <a:buChar char="•"/>
                      </a:pPr>
                      <a:r>
                        <a:rPr lang="hr-HR" sz="1200" b="0" kern="1200" dirty="0" smtClean="0">
                          <a:solidFill>
                            <a:srgbClr val="FF0000"/>
                          </a:solidFill>
                          <a:effectLst/>
                          <a:latin typeface="+mn-lt"/>
                          <a:ea typeface="+mn-ea"/>
                          <a:cs typeface="+mn-cs"/>
                        </a:rPr>
                        <a:t>razlikuje tiskane medijske tekstove prema ritmu izlaženja: dnevne novine, tjedne, mjesečne i godišnje časopise </a:t>
                      </a:r>
                    </a:p>
                    <a:p>
                      <a:pPr marL="285750" lvl="0" indent="-285750" fontAlgn="base">
                        <a:buFont typeface="Arial" panose="020B0604020202020204" pitchFamily="34" charset="0"/>
                        <a:buChar char="•"/>
                      </a:pPr>
                      <a:r>
                        <a:rPr lang="hr-HR" sz="1200" b="0" kern="1200" dirty="0" smtClean="0">
                          <a:solidFill>
                            <a:srgbClr val="FF0000"/>
                          </a:solidFill>
                          <a:effectLst/>
                          <a:latin typeface="+mn-lt"/>
                          <a:ea typeface="+mn-ea"/>
                          <a:cs typeface="+mn-cs"/>
                        </a:rPr>
                        <a:t>uočava uporabu i organizaciju pojedinih sadržajnih i grafičkih elemenata u različitim tiskanim medijskim tekstovima sa svrhom prenošenja poruke</a:t>
                      </a:r>
                    </a:p>
                    <a:p>
                      <a:pPr marL="0" lvl="0" indent="0" fontAlgn="base">
                        <a:buFont typeface="Arial" panose="020B0604020202020204" pitchFamily="34" charset="0"/>
                        <a:buNone/>
                      </a:pPr>
                      <a:endParaRPr lang="hr-HR" sz="1400" b="1" kern="1200" dirty="0" smtClean="0">
                        <a:solidFill>
                          <a:schemeClr val="lt1"/>
                        </a:solidFill>
                        <a:effectLst/>
                        <a:latin typeface="+mn-lt"/>
                        <a:ea typeface="+mn-ea"/>
                        <a:cs typeface="+mn-cs"/>
                      </a:endParaRPr>
                    </a:p>
                    <a:p>
                      <a:pPr marL="285750" lvl="0" indent="-285750" fontAlgn="base">
                        <a:buFont typeface="Arial" panose="020B0604020202020204" pitchFamily="34" charset="0"/>
                        <a:buChar char="•"/>
                      </a:pPr>
                      <a:r>
                        <a:rPr lang="hr-HR" sz="1200" b="0" kern="1200" dirty="0" smtClean="0">
                          <a:solidFill>
                            <a:schemeClr val="tx1"/>
                          </a:solidFill>
                          <a:effectLst/>
                          <a:latin typeface="+mn-lt"/>
                          <a:ea typeface="+mn-ea"/>
                          <a:cs typeface="+mn-cs"/>
                        </a:rPr>
                        <a:t>prepoznaje kako se grafičkim elementima (naslov, nadnaslov, podnaslov, fotografija/ilustracija, okvir) oblikuje značenje medijske poruke i stvara željeni učinak na primatelja </a:t>
                      </a:r>
                    </a:p>
                    <a:p>
                      <a:pPr marL="285750" indent="-285750">
                        <a:buFont typeface="Arial" panose="020B0604020202020204" pitchFamily="34" charset="0"/>
                        <a:buChar char="•"/>
                      </a:pPr>
                      <a:r>
                        <a:rPr lang="hr-HR" sz="1200" b="0" kern="1200" dirty="0" smtClean="0">
                          <a:solidFill>
                            <a:schemeClr val="tx1"/>
                          </a:solidFill>
                          <a:effectLst/>
                          <a:latin typeface="+mn-lt"/>
                          <a:ea typeface="+mn-ea"/>
                          <a:cs typeface="+mn-cs"/>
                        </a:rPr>
                        <a:t>izdvaja sadržaje koji promiču pozitivne vrijednosti i potiču pozitivne komunikacijske obrasce </a:t>
                      </a:r>
                      <a:endParaRPr lang="hr-H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solidFill>
                      <a:schemeClr val="accent2">
                        <a:lumMod val="60000"/>
                        <a:lumOff val="40000"/>
                      </a:schemeClr>
                    </a:solidFill>
                  </a:tcPr>
                </a:tc>
                <a:tc>
                  <a:txBody>
                    <a:bodyPr/>
                    <a:lstStyle/>
                    <a:p>
                      <a:pPr fontAlgn="base">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tc>
                <a:extLst>
                  <a:ext uri="{0D108BD9-81ED-4DB2-BD59-A6C34878D82A}">
                    <a16:rowId xmlns:a16="http://schemas.microsoft.com/office/drawing/2014/main" val="10000"/>
                  </a:ext>
                </a:extLst>
              </a:tr>
              <a:tr h="3230545">
                <a:tc>
                  <a:txBody>
                    <a:bodyPr/>
                    <a:lstStyle/>
                    <a:p>
                      <a:pPr fontAlgn="base">
                        <a:lnSpc>
                          <a:spcPct val="107000"/>
                        </a:lnSpc>
                        <a:spcAft>
                          <a:spcPts val="0"/>
                        </a:spcAft>
                      </a:pPr>
                      <a:r>
                        <a:rPr lang="hr-HR" sz="1400" b="1" dirty="0">
                          <a:solidFill>
                            <a:srgbClr val="002060"/>
                          </a:solidFill>
                          <a:effectLst/>
                          <a:latin typeface="+mj-lt"/>
                          <a:ea typeface="Times New Roman" panose="02020603050405020304" pitchFamily="18" charset="0"/>
                          <a:cs typeface="Calibri" panose="020F0502020204030204" pitchFamily="34" charset="0"/>
                        </a:rPr>
                        <a:t>C. 5. 3 </a:t>
                      </a:r>
                      <a:endParaRPr lang="hr-HR" sz="1400" dirty="0">
                        <a:solidFill>
                          <a:srgbClr val="002060"/>
                        </a:solidFill>
                        <a:effectLst/>
                        <a:latin typeface="+mj-lt"/>
                        <a:ea typeface="Calibri" panose="020F0502020204030204" pitchFamily="34" charset="0"/>
                        <a:cs typeface="Times New Roman" panose="02020603050405020304" pitchFamily="18" charset="0"/>
                      </a:endParaRPr>
                    </a:p>
                    <a:p>
                      <a:pPr fontAlgn="base">
                        <a:lnSpc>
                          <a:spcPct val="107000"/>
                        </a:lnSpc>
                        <a:spcAft>
                          <a:spcPts val="0"/>
                        </a:spcAft>
                      </a:pPr>
                      <a:r>
                        <a:rPr lang="hr-HR" sz="1400" b="1" dirty="0">
                          <a:solidFill>
                            <a:srgbClr val="002060"/>
                          </a:solidFill>
                          <a:effectLst/>
                          <a:latin typeface="+mj-lt"/>
                          <a:ea typeface="Times New Roman" panose="02020603050405020304" pitchFamily="18" charset="0"/>
                          <a:cs typeface="Calibri" panose="020F0502020204030204" pitchFamily="34" charset="0"/>
                        </a:rPr>
                        <a:t>Učenik posjećuje kulturne događaje u fizičkome i virtualnome okružju. </a:t>
                      </a:r>
                      <a:endParaRPr lang="hr-HR" sz="1400" dirty="0">
                        <a:solidFill>
                          <a:srgbClr val="002060"/>
                        </a:solidFill>
                        <a:effectLst/>
                        <a:latin typeface="+mj-lt"/>
                        <a:ea typeface="Calibri" panose="020F0502020204030204" pitchFamily="34" charset="0"/>
                        <a:cs typeface="Times New Roman" panose="02020603050405020304" pitchFamily="18" charset="0"/>
                      </a:endParaRPr>
                    </a:p>
                  </a:txBody>
                  <a:tcPr marL="0" marR="0" marT="28575" marB="28575">
                    <a:solidFill>
                      <a:schemeClr val="tx2">
                        <a:lumMod val="40000"/>
                        <a:lumOff val="60000"/>
                      </a:schemeClr>
                    </a:solidFill>
                  </a:tcPr>
                </a:tc>
                <a:tc>
                  <a:txBody>
                    <a:bodyPr/>
                    <a:lstStyle/>
                    <a:p>
                      <a:pPr marL="342900" lvl="0" indent="-342900" fontAlgn="base">
                        <a:lnSpc>
                          <a:spcPct val="107000"/>
                        </a:lnSpc>
                        <a:spcAft>
                          <a:spcPts val="0"/>
                        </a:spcAft>
                        <a:buSzPts val="1000"/>
                        <a:buFont typeface="Symbol" panose="05050102010706020507" pitchFamily="18" charset="2"/>
                        <a:buChar char=""/>
                        <a:tabLst>
                          <a:tab pos="457200" algn="l"/>
                        </a:tabLst>
                      </a:pPr>
                      <a:endParaRPr lang="hr-HR" sz="1200" dirty="0" smtClean="0">
                        <a:effectLst/>
                        <a:latin typeface="+mn-lt"/>
                        <a:ea typeface="Times New Roman" panose="02020603050405020304" pitchFamily="18" charset="0"/>
                        <a:cs typeface="Calibri" panose="020F0502020204030204" pitchFamily="34" charset="0"/>
                      </a:endParaRPr>
                    </a:p>
                    <a:p>
                      <a:pPr marL="0" lvl="0" indent="0" fontAlgn="base">
                        <a:lnSpc>
                          <a:spcPct val="107000"/>
                        </a:lnSpc>
                        <a:spcAft>
                          <a:spcPts val="0"/>
                        </a:spcAft>
                        <a:buSzPts val="1000"/>
                        <a:buFont typeface="Symbol" panose="05050102010706020507" pitchFamily="18" charset="2"/>
                        <a:buNone/>
                        <a:tabLst>
                          <a:tab pos="457200" algn="l"/>
                        </a:tabLst>
                      </a:pPr>
                      <a:r>
                        <a:rPr lang="hr-HR" sz="1200" dirty="0" smtClean="0">
                          <a:effectLst/>
                          <a:latin typeface="+mn-lt"/>
                          <a:ea typeface="Times New Roman" panose="02020603050405020304" pitchFamily="18" charset="0"/>
                          <a:cs typeface="Calibri" panose="020F0502020204030204" pitchFamily="34" charset="0"/>
                        </a:rPr>
                        <a:t>     Preporučeni </a:t>
                      </a:r>
                      <a:r>
                        <a:rPr lang="hr-HR" sz="1200" dirty="0">
                          <a:effectLst/>
                          <a:latin typeface="+mn-lt"/>
                          <a:ea typeface="Times New Roman" panose="02020603050405020304" pitchFamily="18" charset="0"/>
                          <a:cs typeface="Calibri" panose="020F0502020204030204" pitchFamily="34" charset="0"/>
                        </a:rPr>
                        <a:t>sadržaji: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effectLst/>
                          <a:latin typeface="+mn-lt"/>
                          <a:ea typeface="Times New Roman" panose="02020603050405020304" pitchFamily="18" charset="0"/>
                          <a:cs typeface="Calibri" panose="020F0502020204030204" pitchFamily="34" charset="0"/>
                        </a:rPr>
                        <a:t>posjet kazalištu: kazališne predstave; programi kojima se predstavlja organizacija rada kazališta, rad na predstavi i njihovi sudionici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effectLst/>
                          <a:latin typeface="+mn-lt"/>
                          <a:ea typeface="Times New Roman" panose="02020603050405020304" pitchFamily="18" charset="0"/>
                          <a:cs typeface="Calibri" panose="020F0502020204030204" pitchFamily="34" charset="0"/>
                        </a:rPr>
                        <a:t>odlazak u kino i kinoteke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solidFill>
                            <a:srgbClr val="FF0000"/>
                          </a:solidFill>
                          <a:effectLst/>
                          <a:latin typeface="+mn-lt"/>
                          <a:ea typeface="Times New Roman" panose="02020603050405020304" pitchFamily="18" charset="0"/>
                          <a:cs typeface="Calibri" panose="020F0502020204030204" pitchFamily="34" charset="0"/>
                        </a:rPr>
                        <a:t>posjet medijskim kućama (radijske i televizijske postaje, novinske i izdavačke kuće)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solidFill>
                            <a:srgbClr val="FF0000"/>
                          </a:solidFill>
                          <a:effectLst/>
                          <a:latin typeface="+mn-lt"/>
                          <a:ea typeface="Times New Roman" panose="02020603050405020304" pitchFamily="18" charset="0"/>
                          <a:cs typeface="Calibri" panose="020F0502020204030204" pitchFamily="34" charset="0"/>
                        </a:rPr>
                        <a:t>posjet institucijama: knjižnice, muzeji, atelijeri, umjetničke radionice, instituti, zavodi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effectLst/>
                          <a:latin typeface="+mn-lt"/>
                          <a:ea typeface="Times New Roman" panose="02020603050405020304" pitchFamily="18" charset="0"/>
                          <a:cs typeface="Calibri" panose="020F0502020204030204" pitchFamily="34" charset="0"/>
                        </a:rPr>
                        <a:t>posjet festivalima: književni, filmski, znanstveni, edukacijski, tradicijski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solidFill>
                            <a:srgbClr val="FF0000"/>
                          </a:solidFill>
                          <a:effectLst/>
                          <a:latin typeface="+mn-lt"/>
                          <a:ea typeface="Times New Roman" panose="02020603050405020304" pitchFamily="18" charset="0"/>
                          <a:cs typeface="Calibri" panose="020F0502020204030204" pitchFamily="34" charset="0"/>
                        </a:rPr>
                        <a:t>posjet tribinama i susreti s književnicima i autorima različitih područja djelovanja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effectLst/>
                          <a:latin typeface="+mn-lt"/>
                          <a:ea typeface="Times New Roman" panose="02020603050405020304" pitchFamily="18" charset="0"/>
                          <a:cs typeface="Calibri" panose="020F0502020204030204" pitchFamily="34" charset="0"/>
                        </a:rPr>
                        <a:t>sudjelovanje u radionicama različitih sadržaja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effectLst/>
                          <a:latin typeface="+mn-lt"/>
                          <a:ea typeface="Times New Roman" panose="02020603050405020304" pitchFamily="18" charset="0"/>
                          <a:cs typeface="Calibri" panose="020F0502020204030204" pitchFamily="34" charset="0"/>
                        </a:rPr>
                        <a:t>posjet izložbama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effectLst/>
                          <a:latin typeface="+mn-lt"/>
                          <a:ea typeface="Times New Roman" panose="02020603050405020304" pitchFamily="18" charset="0"/>
                          <a:cs typeface="Calibri" panose="020F0502020204030204" pitchFamily="34" charset="0"/>
                        </a:rPr>
                        <a:t>posjet predavanjima u fizičkome i digitalnome okružju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solidFill>
                            <a:srgbClr val="FF0000"/>
                          </a:solidFill>
                          <a:effectLst/>
                          <a:latin typeface="+mn-lt"/>
                          <a:ea typeface="Times New Roman" panose="02020603050405020304" pitchFamily="18" charset="0"/>
                          <a:cs typeface="Calibri" panose="020F0502020204030204" pitchFamily="34" charset="0"/>
                        </a:rPr>
                        <a:t>sudjelovanje u raznim projektima  </a:t>
                      </a:r>
                      <a:endParaRPr lang="hr-HR" sz="1200" dirty="0">
                        <a:effectLst/>
                        <a:latin typeface="+mn-lt"/>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hr-HR" sz="1200" dirty="0">
                          <a:effectLst/>
                          <a:latin typeface="+mn-lt"/>
                          <a:ea typeface="Times New Roman" panose="02020603050405020304" pitchFamily="18" charset="0"/>
                          <a:cs typeface="Calibri" panose="020F0502020204030204" pitchFamily="34" charset="0"/>
                        </a:rPr>
                        <a:t>posjet internetskim sadržajima: online izložbe, online učionice, kulturni portali </a:t>
                      </a:r>
                      <a:endParaRPr lang="hr-HR" sz="1200" dirty="0">
                        <a:effectLst/>
                        <a:latin typeface="+mn-lt"/>
                        <a:ea typeface="Calibri" panose="020F0502020204030204" pitchFamily="34" charset="0"/>
                        <a:cs typeface="Times New Roman" panose="02020603050405020304" pitchFamily="18" charset="0"/>
                      </a:endParaRPr>
                    </a:p>
                  </a:txBody>
                  <a:tcPr marL="0" marR="0" marT="28575" marB="28575">
                    <a:solidFill>
                      <a:schemeClr val="accent2">
                        <a:lumMod val="60000"/>
                        <a:lumOff val="40000"/>
                      </a:schemeClr>
                    </a:solidFill>
                  </a:tcPr>
                </a:tc>
                <a:tc>
                  <a:txBody>
                    <a:bodyPr/>
                    <a:lstStyle/>
                    <a:p>
                      <a:pPr fontAlgn="base">
                        <a:lnSpc>
                          <a:spcPct val="107000"/>
                        </a:lnSpc>
                        <a:spcAft>
                          <a:spcPts val="0"/>
                        </a:spcAft>
                      </a:pP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2857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9697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948" y="876581"/>
            <a:ext cx="8335003" cy="4689660"/>
          </a:xfrm>
          <a:prstGeom prst="rect">
            <a:avLst/>
          </a:prstGeom>
        </p:spPr>
      </p:pic>
    </p:spTree>
    <p:extLst>
      <p:ext uri="{BB962C8B-B14F-4D97-AF65-F5344CB8AC3E}">
        <p14:creationId xmlns:p14="http://schemas.microsoft.com/office/powerpoint/2010/main" val="3411573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srcRect l="38052" t="33725" r="11324" b="14902"/>
          <a:stretch/>
        </p:blipFill>
        <p:spPr>
          <a:xfrm>
            <a:off x="2061964" y="1124505"/>
            <a:ext cx="8197967" cy="4680670"/>
          </a:xfrm>
          <a:prstGeom prst="rect">
            <a:avLst/>
          </a:prstGeom>
        </p:spPr>
      </p:pic>
    </p:spTree>
    <p:extLst>
      <p:ext uri="{BB962C8B-B14F-4D97-AF65-F5344CB8AC3E}">
        <p14:creationId xmlns:p14="http://schemas.microsoft.com/office/powerpoint/2010/main" val="2782448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88538" y="140017"/>
            <a:ext cx="8909366" cy="787831"/>
          </a:xfrm>
        </p:spPr>
        <p:txBody>
          <a:bodyPr>
            <a:normAutofit/>
          </a:bodyPr>
          <a:lstStyle/>
          <a:p>
            <a:r>
              <a:rPr lang="hr-HR" sz="2800" dirty="0"/>
              <a:t>Razrada teme „Čitam…”</a:t>
            </a: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678" y="823282"/>
            <a:ext cx="4338092" cy="6034718"/>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657" y="304745"/>
            <a:ext cx="4603442" cy="6399439"/>
          </a:xfrm>
          <a:prstGeom prst="rect">
            <a:avLst/>
          </a:prstGeom>
        </p:spPr>
      </p:pic>
    </p:spTree>
    <p:extLst>
      <p:ext uri="{BB962C8B-B14F-4D97-AF65-F5344CB8AC3E}">
        <p14:creationId xmlns:p14="http://schemas.microsoft.com/office/powerpoint/2010/main" val="2320106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txBox="1">
            <a:spLocks/>
          </p:cNvSpPr>
          <p:nvPr/>
        </p:nvSpPr>
        <p:spPr>
          <a:xfrm>
            <a:off x="2588538" y="140017"/>
            <a:ext cx="8909366" cy="7878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sz="2800" smtClean="0"/>
              <a:t>Razrada teme „Čitam…”</a:t>
            </a:r>
            <a:endParaRPr lang="hr-HR" sz="2800" dirty="0"/>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194" y="685800"/>
            <a:ext cx="4411592" cy="6172200"/>
          </a:xfrm>
          <a:prstGeom prst="rect">
            <a:avLst/>
          </a:prstGeom>
        </p:spPr>
      </p:pic>
      <p:sp>
        <p:nvSpPr>
          <p:cNvPr id="6" name="TekstniOkvir 5"/>
          <p:cNvSpPr txBox="1"/>
          <p:nvPr/>
        </p:nvSpPr>
        <p:spPr>
          <a:xfrm>
            <a:off x="6520125" y="2178422"/>
            <a:ext cx="5350535" cy="4206986"/>
          </a:xfrm>
          <a:prstGeom prst="rect">
            <a:avLst/>
          </a:prstGeom>
          <a:noFill/>
        </p:spPr>
        <p:txBody>
          <a:bodyPr wrap="square" rtlCol="0">
            <a:spAutoFit/>
          </a:bodyPr>
          <a:lstStyle/>
          <a:p>
            <a:r>
              <a:rPr lang="hr-HR" b="1" dirty="0" smtClean="0"/>
              <a:t>Polazni tekst</a:t>
            </a:r>
            <a:endParaRPr lang="hr-HR" dirty="0" smtClean="0"/>
          </a:p>
          <a:p>
            <a:r>
              <a:rPr lang="hr-HR" b="1" dirty="0" smtClean="0">
                <a:solidFill>
                  <a:srgbClr val="002060"/>
                </a:solidFill>
              </a:rPr>
              <a:t>Ishodi: </a:t>
            </a:r>
          </a:p>
          <a:p>
            <a:r>
              <a:rPr lang="hr-HR" sz="16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B</a:t>
            </a:r>
            <a:r>
              <a:rPr lang="hr-HR" sz="1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5. 4</a:t>
            </a:r>
            <a:r>
              <a:rPr lang="hr-HR" sz="1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hr-HR"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0"/>
              </a:spcAft>
            </a:pPr>
            <a:r>
              <a:rPr lang="hr-HR"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Učenik se stvaralački izražava prema vlastitome interesu potaknut različitim iskustvima i doživljajima književnoga teksta</a:t>
            </a:r>
            <a:r>
              <a:rPr lang="hr-HR" sz="1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hr-HR" sz="16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lvl="0" fontAlgn="base">
              <a:lnSpc>
                <a:spcPct val="107000"/>
              </a:lnSpc>
            </a:pPr>
            <a:r>
              <a:rPr lang="hr-HR"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Razrada ishoda: </a:t>
            </a:r>
            <a:r>
              <a:rPr lang="hr-HR" sz="1600" dirty="0">
                <a:solidFill>
                  <a:srgbClr val="002060"/>
                </a:solidFill>
              </a:rPr>
              <a:t>prepoznaje pojam autorstva i autorskog djela te koncept zaštite intelektualnoga vlasništva kao način zaštite vlastitog i poštivanja tuđeg autorskog djela u kreiranju novih sadržaja </a:t>
            </a:r>
          </a:p>
          <a:p>
            <a:pPr fontAlgn="base">
              <a:lnSpc>
                <a:spcPct val="107000"/>
              </a:lnSpc>
              <a:spcAft>
                <a:spcPts val="0"/>
              </a:spcAft>
            </a:pPr>
            <a:endParaRPr lang="hr-HR"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hr-HR" b="1" dirty="0" err="1" smtClean="0">
                <a:solidFill>
                  <a:srgbClr val="002060"/>
                </a:solidFill>
              </a:rPr>
              <a:t>uku</a:t>
            </a:r>
            <a:r>
              <a:rPr lang="hr-HR" b="1" dirty="0" smtClean="0">
                <a:solidFill>
                  <a:srgbClr val="002060"/>
                </a:solidFill>
              </a:rPr>
              <a:t> B.2.1. – poznaje osnovne pristupe i strategije učenja i zna kako se njima koristiti u pojedinim situacijama učenja</a:t>
            </a:r>
          </a:p>
          <a:p>
            <a:endParaRPr lang="hr-HR" dirty="0"/>
          </a:p>
        </p:txBody>
      </p:sp>
      <p:sp>
        <p:nvSpPr>
          <p:cNvPr id="7" name="Strelica udesno 6"/>
          <p:cNvSpPr/>
          <p:nvPr/>
        </p:nvSpPr>
        <p:spPr>
          <a:xfrm>
            <a:off x="5348133" y="2366684"/>
            <a:ext cx="994823" cy="4571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18675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2150970" y="578823"/>
            <a:ext cx="8492296" cy="5606825"/>
          </a:xfrm>
          <a:prstGeom prst="rect">
            <a:avLst/>
          </a:prstGeom>
        </p:spPr>
      </p:pic>
    </p:spTree>
    <p:extLst>
      <p:ext uri="{BB962C8B-B14F-4D97-AF65-F5344CB8AC3E}">
        <p14:creationId xmlns:p14="http://schemas.microsoft.com/office/powerpoint/2010/main" val="2582148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1508770" y="260648"/>
            <a:ext cx="10418290" cy="1008113"/>
          </a:xfrm>
          <a:solidFill>
            <a:srgbClr val="FFC000"/>
          </a:solidFill>
        </p:spPr>
        <p:txBody>
          <a:bodyPr>
            <a:noAutofit/>
          </a:bodyPr>
          <a:lstStyle/>
          <a:p>
            <a:r>
              <a:rPr lang="hr-HR" sz="2800" b="1" dirty="0" smtClean="0">
                <a:solidFill>
                  <a:srgbClr val="002060"/>
                </a:solidFill>
                <a:latin typeface="+mn-lt"/>
              </a:rPr>
              <a:t>Zadaća knjižničara: poticanje čitanja i poučavanje informacijske i medijske pismenosti</a:t>
            </a:r>
            <a:endParaRPr lang="hr-HR" sz="2800" b="1" dirty="0">
              <a:solidFill>
                <a:srgbClr val="002060"/>
              </a:solidFill>
              <a:latin typeface="+mn-lt"/>
            </a:endParaRPr>
          </a:p>
        </p:txBody>
      </p:sp>
      <p:sp>
        <p:nvSpPr>
          <p:cNvPr id="5" name="Rezervirano mjesto sadržaja 4"/>
          <p:cNvSpPr>
            <a:spLocks noGrp="1"/>
          </p:cNvSpPr>
          <p:nvPr>
            <p:ph sz="half" idx="1"/>
          </p:nvPr>
        </p:nvSpPr>
        <p:spPr>
          <a:xfrm>
            <a:off x="1917948" y="1340768"/>
            <a:ext cx="4526331" cy="5395784"/>
          </a:xfrm>
        </p:spPr>
        <p:txBody>
          <a:bodyPr>
            <a:normAutofit fontScale="70000" lnSpcReduction="20000"/>
          </a:bodyPr>
          <a:lstStyle/>
          <a:p>
            <a:pPr marL="0" indent="0">
              <a:lnSpc>
                <a:spcPct val="160000"/>
              </a:lnSpc>
              <a:buNone/>
            </a:pPr>
            <a:r>
              <a:rPr lang="hr-HR" sz="3099" dirty="0" smtClean="0">
                <a:solidFill>
                  <a:srgbClr val="FF0000"/>
                </a:solidFill>
              </a:rPr>
              <a:t>                 ALA </a:t>
            </a:r>
            <a:r>
              <a:rPr lang="hr-HR" sz="3099" dirty="0">
                <a:solidFill>
                  <a:srgbClr val="FF0000"/>
                </a:solidFill>
              </a:rPr>
              <a:t>1989.</a:t>
            </a:r>
          </a:p>
          <a:p>
            <a:pPr marL="0" indent="0">
              <a:lnSpc>
                <a:spcPct val="160000"/>
              </a:lnSpc>
              <a:buNone/>
            </a:pPr>
            <a:r>
              <a:rPr lang="hr-HR" sz="3099" dirty="0"/>
              <a:t>Informacijska pismenost je sposobnost prepoznavanja potrebe za informacijama, pronalaženja i nabave potrebnih informacija te evaluacije i učinkovitog korištenja pronađenih informacija.</a:t>
            </a:r>
          </a:p>
          <a:p>
            <a:pPr marL="0" indent="0">
              <a:buNone/>
            </a:pPr>
            <a:r>
              <a:rPr lang="en-US" sz="2599" dirty="0"/>
              <a:t>American Library Association </a:t>
            </a:r>
            <a:r>
              <a:rPr lang="en-US" sz="2599" dirty="0" err="1"/>
              <a:t>Presidental</a:t>
            </a:r>
            <a:r>
              <a:rPr lang="en-US" sz="2599" dirty="0"/>
              <a:t> </a:t>
            </a:r>
            <a:r>
              <a:rPr lang="en-US" sz="2599" dirty="0" err="1"/>
              <a:t>Committe</a:t>
            </a:r>
            <a:r>
              <a:rPr lang="en-US" sz="2599" dirty="0"/>
              <a:t> on Information Literacy: Final</a:t>
            </a:r>
          </a:p>
          <a:p>
            <a:pPr marL="0" indent="0">
              <a:buNone/>
            </a:pPr>
            <a:r>
              <a:rPr lang="hr-HR" sz="2599" dirty="0" err="1"/>
              <a:t>Report</a:t>
            </a:r>
            <a:r>
              <a:rPr lang="hr-HR" sz="2599" dirty="0"/>
              <a:t> 1989</a:t>
            </a:r>
            <a:r>
              <a:rPr lang="hr-HR" sz="2599" dirty="0" smtClean="0"/>
              <a:t>.</a:t>
            </a:r>
            <a:endParaRPr lang="hr-HR" sz="2599" dirty="0"/>
          </a:p>
          <a:p>
            <a:pPr marL="0" indent="0">
              <a:buNone/>
            </a:pPr>
            <a:r>
              <a:rPr lang="hr-HR" sz="2599" dirty="0">
                <a:solidFill>
                  <a:srgbClr val="002060"/>
                </a:solidFill>
                <a:hlinkClick r:id="rId2"/>
              </a:rPr>
              <a:t>http://www.ala.org/acrl/publications/whitepapers/presidential</a:t>
            </a:r>
            <a:r>
              <a:rPr lang="hr-HR" sz="2599" dirty="0">
                <a:solidFill>
                  <a:srgbClr val="002060"/>
                </a:solidFill>
              </a:rPr>
              <a:t> </a:t>
            </a:r>
          </a:p>
        </p:txBody>
      </p:sp>
      <p:sp>
        <p:nvSpPr>
          <p:cNvPr id="6" name="Rezervirano mjesto sadržaja 5"/>
          <p:cNvSpPr>
            <a:spLocks noGrp="1"/>
          </p:cNvSpPr>
          <p:nvPr>
            <p:ph sz="half" idx="2"/>
          </p:nvPr>
        </p:nvSpPr>
        <p:spPr>
          <a:xfrm>
            <a:off x="6598468" y="1447390"/>
            <a:ext cx="5202831" cy="5395783"/>
          </a:xfrm>
        </p:spPr>
        <p:txBody>
          <a:bodyPr>
            <a:normAutofit fontScale="70000" lnSpcReduction="20000"/>
          </a:bodyPr>
          <a:lstStyle/>
          <a:p>
            <a:pPr marL="0" indent="0">
              <a:lnSpc>
                <a:spcPct val="120000"/>
              </a:lnSpc>
              <a:buNone/>
            </a:pPr>
            <a:r>
              <a:rPr lang="hr-HR" sz="3000" dirty="0">
                <a:solidFill>
                  <a:srgbClr val="FF0000"/>
                </a:solidFill>
              </a:rPr>
              <a:t>CILIP 2018.</a:t>
            </a:r>
          </a:p>
          <a:p>
            <a:pPr marL="0" indent="0">
              <a:lnSpc>
                <a:spcPct val="120000"/>
              </a:lnSpc>
              <a:buNone/>
            </a:pPr>
            <a:r>
              <a:rPr lang="hr-HR" sz="3000" dirty="0"/>
              <a:t>Informacijska pismenost je sposobnost kritičkog mišljenja i uravnoteženog vrednovanja informacija koje smo pronašli.</a:t>
            </a:r>
          </a:p>
          <a:p>
            <a:pPr marL="0" indent="0">
              <a:lnSpc>
                <a:spcPct val="120000"/>
              </a:lnSpc>
              <a:buNone/>
            </a:pPr>
            <a:r>
              <a:rPr lang="hr-HR" sz="3000" dirty="0"/>
              <a:t>Informacijska pismenost omogućuje pronalaženje relevantnih informacija, stvaranje utemeljenih mišljenja te aktivno sudjelovanje u društvenom i političkom životu.</a:t>
            </a:r>
          </a:p>
          <a:p>
            <a:pPr marL="0" indent="0">
              <a:lnSpc>
                <a:spcPct val="120000"/>
              </a:lnSpc>
              <a:buNone/>
            </a:pPr>
            <a:r>
              <a:rPr lang="en-US" sz="2299" i="1" dirty="0"/>
              <a:t>“Information literacy is the ability to think critically and make balanced judgements about any information we find and use. It empowers us as citizens to develop informed views and to engage fully with society.”</a:t>
            </a:r>
            <a:endParaRPr lang="hr-HR" sz="2299" i="1" dirty="0"/>
          </a:p>
          <a:p>
            <a:pPr marL="0" indent="0">
              <a:lnSpc>
                <a:spcPct val="120000"/>
              </a:lnSpc>
              <a:buNone/>
            </a:pPr>
            <a:r>
              <a:rPr lang="hr-HR" dirty="0">
                <a:hlinkClick r:id="rId3"/>
              </a:rPr>
              <a:t>https://</a:t>
            </a:r>
            <a:r>
              <a:rPr lang="hr-HR" dirty="0" smtClean="0">
                <a:hlinkClick r:id="rId3"/>
              </a:rPr>
              <a:t>www.cilip.org.uk/news/421972/What-is-information-literacy.htm</a:t>
            </a:r>
            <a:r>
              <a:rPr lang="hr-HR" dirty="0" smtClean="0"/>
              <a:t> </a:t>
            </a:r>
          </a:p>
          <a:p>
            <a:pPr marL="0" indent="0">
              <a:lnSpc>
                <a:spcPct val="120000"/>
              </a:lnSpc>
              <a:buNone/>
            </a:pPr>
            <a:endParaRPr lang="hr-HR" dirty="0"/>
          </a:p>
        </p:txBody>
      </p:sp>
      <p:pic>
        <p:nvPicPr>
          <p:cNvPr id="8" name="Slika 7"/>
          <p:cNvPicPr>
            <a:picLocks noChangeAspect="1"/>
          </p:cNvPicPr>
          <p:nvPr/>
        </p:nvPicPr>
        <p:blipFill>
          <a:blip r:embed="rId4"/>
          <a:stretch>
            <a:fillRect/>
          </a:stretch>
        </p:blipFill>
        <p:spPr>
          <a:xfrm>
            <a:off x="162351" y="5872345"/>
            <a:ext cx="1728191" cy="864096"/>
          </a:xfrm>
          <a:prstGeom prst="rect">
            <a:avLst/>
          </a:prstGeom>
        </p:spPr>
      </p:pic>
      <p:pic>
        <p:nvPicPr>
          <p:cNvPr id="2" name="Slika 1"/>
          <p:cNvPicPr>
            <a:picLocks noChangeAspect="1"/>
          </p:cNvPicPr>
          <p:nvPr/>
        </p:nvPicPr>
        <p:blipFill>
          <a:blip r:embed="rId5"/>
          <a:stretch>
            <a:fillRect/>
          </a:stretch>
        </p:blipFill>
        <p:spPr>
          <a:xfrm>
            <a:off x="6742484" y="6155037"/>
            <a:ext cx="3374224" cy="702963"/>
          </a:xfrm>
          <a:prstGeom prst="rect">
            <a:avLst/>
          </a:prstGeom>
        </p:spPr>
      </p:pic>
    </p:spTree>
    <p:extLst>
      <p:ext uri="{BB962C8B-B14F-4D97-AF65-F5344CB8AC3E}">
        <p14:creationId xmlns:p14="http://schemas.microsoft.com/office/powerpoint/2010/main" val="350527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269876" y="1772816"/>
            <a:ext cx="10231740" cy="4138406"/>
          </a:xfrm>
        </p:spPr>
        <p:txBody>
          <a:bodyPr>
            <a:normAutofit/>
          </a:bodyPr>
          <a:lstStyle/>
          <a:p>
            <a:r>
              <a:rPr lang="hr-HR" sz="2000" dirty="0" smtClean="0"/>
              <a:t>Priprema sadrži: </a:t>
            </a:r>
          </a:p>
          <a:p>
            <a:r>
              <a:rPr lang="hr-HR" sz="2000" dirty="0" smtClean="0"/>
              <a:t>Sve predvi</a:t>
            </a:r>
            <a:r>
              <a:rPr lang="hr-HR" altLang="sr-Latn-RS" sz="2000" dirty="0" smtClean="0">
                <a:cs typeface="Arial" panose="020B0604020202020204" pitchFamily="34" charset="0"/>
              </a:rPr>
              <a:t>đene </a:t>
            </a:r>
            <a:r>
              <a:rPr lang="hr-HR" altLang="sr-Latn-RS" sz="2000" dirty="0">
                <a:cs typeface="Arial" panose="020B0604020202020204" pitchFamily="34" charset="0"/>
              </a:rPr>
              <a:t>aktivnosti u vremenskom i metodičkom slijedu (uvodni dio, središnji dio, završni dio, </a:t>
            </a:r>
            <a:r>
              <a:rPr lang="hr-HR" altLang="sr-Latn-RS" sz="2000" dirty="0" smtClean="0">
                <a:cs typeface="Arial" panose="020B0604020202020204" pitchFamily="34" charset="0"/>
              </a:rPr>
              <a:t>zaliha)</a:t>
            </a:r>
          </a:p>
          <a:p>
            <a:r>
              <a:rPr lang="hr-HR" altLang="sr-Latn-RS" sz="2000" dirty="0" smtClean="0">
                <a:cs typeface="Arial" panose="020B0604020202020204" pitchFamily="34" charset="0"/>
              </a:rPr>
              <a:t>Cilj </a:t>
            </a:r>
            <a:r>
              <a:rPr lang="hr-HR" altLang="sr-Latn-RS" sz="2000" dirty="0">
                <a:cs typeface="Arial" panose="020B0604020202020204" pitchFamily="34" charset="0"/>
              </a:rPr>
              <a:t>sata i ishode učenja, učeničke aktivnosti, aktivnosti knjižničara, nastavne metode i oblike rada, nastavna sredstva i </a:t>
            </a:r>
            <a:r>
              <a:rPr lang="hr-HR" altLang="sr-Latn-RS" sz="2000" dirty="0" smtClean="0">
                <a:cs typeface="Arial" panose="020B0604020202020204" pitchFamily="34" charset="0"/>
              </a:rPr>
              <a:t>pomagala</a:t>
            </a:r>
            <a:endParaRPr lang="hr-HR" altLang="sr-Latn-RS" sz="2000" dirty="0" smtClean="0"/>
          </a:p>
          <a:p>
            <a:r>
              <a:rPr lang="hr-HR" altLang="sr-Latn-RS" sz="2000" dirty="0" smtClean="0">
                <a:cs typeface="Arial" panose="020B0604020202020204" pitchFamily="34" charset="0"/>
              </a:rPr>
              <a:t>Prilozi</a:t>
            </a:r>
            <a:r>
              <a:rPr lang="hr-HR" altLang="sr-Latn-RS" sz="2000" dirty="0">
                <a:cs typeface="Arial" panose="020B0604020202020204" pitchFamily="34" charset="0"/>
              </a:rPr>
              <a:t>: pripremljen radni materijal (plan plakata, pitanja, listići, slike, sadržaj </a:t>
            </a:r>
            <a:r>
              <a:rPr lang="hr-HR" altLang="sr-Latn-RS" sz="2000" dirty="0" err="1">
                <a:cs typeface="Arial" panose="020B0604020202020204" pitchFamily="34" charset="0"/>
              </a:rPr>
              <a:t>ppt</a:t>
            </a:r>
            <a:r>
              <a:rPr lang="hr-HR" altLang="sr-Latn-RS" sz="2000" dirty="0" smtClean="0">
                <a:cs typeface="Arial" panose="020B0604020202020204" pitchFamily="34" charset="0"/>
              </a:rPr>
              <a:t>...)</a:t>
            </a:r>
          </a:p>
          <a:p>
            <a:r>
              <a:rPr lang="hr-HR" altLang="sr-Latn-RS" sz="2000" dirty="0" smtClean="0">
                <a:cs typeface="Arial" panose="020B0604020202020204" pitchFamily="34" charset="0"/>
              </a:rPr>
              <a:t>Popis </a:t>
            </a:r>
            <a:r>
              <a:rPr lang="hr-HR" altLang="sr-Latn-RS" sz="2000" dirty="0">
                <a:cs typeface="Arial" panose="020B0604020202020204" pitchFamily="34" charset="0"/>
              </a:rPr>
              <a:t>korištenih izvora za učenike i za pripremanje knjižničara </a:t>
            </a:r>
            <a:endParaRPr lang="hr-HR" altLang="sr-Latn-RS" sz="2000" dirty="0" smtClean="0">
              <a:cs typeface="Arial" panose="020B0604020202020204" pitchFamily="34" charset="0"/>
            </a:endParaRPr>
          </a:p>
          <a:p>
            <a:r>
              <a:rPr lang="hr-HR" altLang="sr-Latn-RS" sz="2000" dirty="0" smtClean="0">
                <a:cs typeface="Arial" panose="020B0604020202020204" pitchFamily="34" charset="0"/>
              </a:rPr>
              <a:t>Pripravnik na stručni ispit donosi 3 primjerka pripreme</a:t>
            </a:r>
            <a:endParaRPr lang="hr-HR" altLang="sr-Latn-RS" sz="2000" dirty="0">
              <a:cs typeface="Times New Roman" panose="02020603050405020304" pitchFamily="18" charset="0"/>
            </a:endParaRPr>
          </a:p>
          <a:p>
            <a:pPr lvl="0">
              <a:buClr>
                <a:srgbClr val="E78712"/>
              </a:buClr>
              <a:defRPr/>
            </a:pPr>
            <a:endParaRPr lang="hr-HR" sz="1700" dirty="0">
              <a:solidFill>
                <a:prstClr val="black">
                  <a:lumMod val="75000"/>
                  <a:lumOff val="25000"/>
                </a:prstClr>
              </a:solidFill>
            </a:endParaRPr>
          </a:p>
          <a:p>
            <a:endParaRPr lang="hr-HR" dirty="0"/>
          </a:p>
        </p:txBody>
      </p:sp>
      <p:sp>
        <p:nvSpPr>
          <p:cNvPr id="4" name="Naslov 1"/>
          <p:cNvSpPr>
            <a:spLocks noGrp="1"/>
          </p:cNvSpPr>
          <p:nvPr>
            <p:ph type="title"/>
          </p:nvPr>
        </p:nvSpPr>
        <p:spPr>
          <a:xfrm>
            <a:off x="1629916" y="624110"/>
            <a:ext cx="9871700" cy="716658"/>
          </a:xfrm>
          <a:solidFill>
            <a:schemeClr val="accent1"/>
          </a:solidFill>
        </p:spPr>
        <p:txBody>
          <a:bodyPr>
            <a:normAutofit/>
          </a:bodyPr>
          <a:lstStyle/>
          <a:p>
            <a:r>
              <a:rPr lang="hr-HR" altLang="sr-Latn-RS" sz="3200" b="1" dirty="0">
                <a:solidFill>
                  <a:srgbClr val="002060"/>
                </a:solidFill>
                <a:latin typeface="+mn-lt"/>
              </a:rPr>
              <a:t>Priprema za nastavni sat u školskoj knjižnici</a:t>
            </a:r>
          </a:p>
        </p:txBody>
      </p:sp>
    </p:spTree>
    <p:extLst>
      <p:ext uri="{BB962C8B-B14F-4D97-AF65-F5344CB8AC3E}">
        <p14:creationId xmlns:p14="http://schemas.microsoft.com/office/powerpoint/2010/main" val="186569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1845940" y="624110"/>
            <a:ext cx="9655676" cy="716658"/>
          </a:xfrm>
          <a:solidFill>
            <a:schemeClr val="accent1"/>
          </a:solidFill>
        </p:spPr>
        <p:txBody>
          <a:bodyPr>
            <a:normAutofit/>
          </a:bodyPr>
          <a:lstStyle/>
          <a:p>
            <a:r>
              <a:rPr lang="hr-HR" altLang="sr-Latn-RS" sz="3200" b="1" dirty="0">
                <a:solidFill>
                  <a:srgbClr val="002060"/>
                </a:solidFill>
                <a:latin typeface="+mn-lt"/>
              </a:rPr>
              <a:t>Priprema za nastavni sat u školskoj knjižnici</a:t>
            </a:r>
          </a:p>
        </p:txBody>
      </p:sp>
      <p:sp>
        <p:nvSpPr>
          <p:cNvPr id="5" name="Rezervirano mjesto sadržaja 4"/>
          <p:cNvSpPr>
            <a:spLocks noGrp="1"/>
          </p:cNvSpPr>
          <p:nvPr>
            <p:ph idx="1"/>
          </p:nvPr>
        </p:nvSpPr>
        <p:spPr>
          <a:xfrm>
            <a:off x="909836" y="2133600"/>
            <a:ext cx="10591780" cy="4175720"/>
          </a:xfrm>
        </p:spPr>
        <p:txBody>
          <a:bodyPr>
            <a:normAutofit fontScale="77500" lnSpcReduction="20000"/>
          </a:bodyPr>
          <a:lstStyle/>
          <a:p>
            <a:pPr marL="0" indent="0">
              <a:buNone/>
            </a:pPr>
            <a:r>
              <a:rPr lang="hr-HR" sz="1500" dirty="0"/>
              <a:t>Ime i prezime učitelja pripravnika: </a:t>
            </a:r>
            <a:endParaRPr lang="hr-HR" sz="1500" dirty="0" smtClean="0"/>
          </a:p>
          <a:p>
            <a:pPr marL="0" indent="0">
              <a:buNone/>
            </a:pPr>
            <a:r>
              <a:rPr lang="hr-HR" sz="1500" dirty="0" smtClean="0"/>
              <a:t>Naziv </a:t>
            </a:r>
            <a:r>
              <a:rPr lang="hr-HR" sz="1500" dirty="0"/>
              <a:t>škole u kojoj je pripravnik stažirao: </a:t>
            </a:r>
            <a:endParaRPr lang="hr-HR" sz="1500" dirty="0" smtClean="0"/>
          </a:p>
          <a:p>
            <a:pPr marL="0" indent="0">
              <a:buNone/>
            </a:pPr>
            <a:r>
              <a:rPr lang="hr-HR" sz="1500" dirty="0" smtClean="0"/>
              <a:t>Ime </a:t>
            </a:r>
            <a:r>
              <a:rPr lang="hr-HR" sz="1500" dirty="0"/>
              <a:t>i prezime mentora pripravnika</a:t>
            </a:r>
            <a:r>
              <a:rPr lang="hr-HR" sz="1500" dirty="0" smtClean="0"/>
              <a:t>:</a:t>
            </a:r>
          </a:p>
          <a:p>
            <a:pPr marL="0" indent="0">
              <a:buNone/>
            </a:pPr>
            <a:endParaRPr lang="hr-HR" sz="1200" b="1" dirty="0" smtClean="0"/>
          </a:p>
          <a:p>
            <a:pPr marL="0" indent="0">
              <a:buNone/>
            </a:pPr>
            <a:endParaRPr lang="hr-HR" sz="1200" b="1" dirty="0"/>
          </a:p>
          <a:p>
            <a:pPr marL="0" indent="0" algn="ctr">
              <a:buNone/>
            </a:pPr>
            <a:r>
              <a:rPr lang="hr-HR" sz="2100" b="1" dirty="0" smtClean="0"/>
              <a:t>Pisana </a:t>
            </a:r>
            <a:r>
              <a:rPr lang="hr-HR" sz="2100" b="1" dirty="0"/>
              <a:t>priprema za izvedbu nastavnog sata</a:t>
            </a:r>
          </a:p>
          <a:p>
            <a:pPr marL="0" indent="0">
              <a:buNone/>
            </a:pPr>
            <a:r>
              <a:rPr lang="hr-HR" sz="1200" b="1" i="1" dirty="0"/>
              <a:t> </a:t>
            </a:r>
            <a:endParaRPr lang="hr-HR" sz="1200" dirty="0"/>
          </a:p>
          <a:p>
            <a:pPr marL="0" indent="0">
              <a:buNone/>
            </a:pPr>
            <a:r>
              <a:rPr lang="hr-HR" sz="1200" b="1" i="1" dirty="0"/>
              <a:t> </a:t>
            </a:r>
            <a:endParaRPr lang="hr-HR" sz="1200" dirty="0"/>
          </a:p>
          <a:p>
            <a:pPr marL="0" indent="0">
              <a:buNone/>
            </a:pPr>
            <a:r>
              <a:rPr lang="hr-HR" sz="1200" b="1" i="1" dirty="0"/>
              <a:t> </a:t>
            </a:r>
            <a:endParaRPr lang="hr-HR" sz="1200" dirty="0"/>
          </a:p>
          <a:p>
            <a:pPr marL="0" indent="0">
              <a:buNone/>
            </a:pPr>
            <a:r>
              <a:rPr lang="hr-HR" sz="1200" b="1" i="1" dirty="0"/>
              <a:t> </a:t>
            </a:r>
            <a:endParaRPr lang="hr-HR" sz="1200" dirty="0"/>
          </a:p>
          <a:p>
            <a:pPr marL="0" indent="0">
              <a:buNone/>
            </a:pPr>
            <a:r>
              <a:rPr lang="hr-HR" sz="1200" b="1" i="1" dirty="0"/>
              <a:t> </a:t>
            </a:r>
            <a:endParaRPr lang="hr-HR" sz="1200" dirty="0"/>
          </a:p>
          <a:p>
            <a:pPr marL="0" indent="0">
              <a:buNone/>
            </a:pPr>
            <a:r>
              <a:rPr lang="hr-HR" sz="1700" dirty="0"/>
              <a:t>Škola u kojoj se polaže stručni ispit: Osnovna škola Bartola Kašića, </a:t>
            </a:r>
            <a:r>
              <a:rPr lang="hr-HR" sz="1700" dirty="0" smtClean="0"/>
              <a:t>Zagreb,  XVI. Gimnazija Zagreb</a:t>
            </a:r>
            <a:endParaRPr lang="hr-HR" sz="1700" dirty="0"/>
          </a:p>
          <a:p>
            <a:pPr marL="0" indent="0">
              <a:buNone/>
            </a:pPr>
            <a:r>
              <a:rPr lang="hr-HR" sz="1700" dirty="0"/>
              <a:t>Ime i prezime predsjednice ispitnoga povjerenstva: Adela Granić, viša savjetnica u AZOO Zagreb</a:t>
            </a:r>
          </a:p>
          <a:p>
            <a:pPr marL="0" indent="0">
              <a:buNone/>
            </a:pPr>
            <a:r>
              <a:rPr lang="hr-HR" sz="1700" dirty="0"/>
              <a:t>Ime i prezime mentorice na stručnom ispitu: </a:t>
            </a:r>
            <a:r>
              <a:rPr lang="hr-HR" sz="1700" dirty="0" smtClean="0"/>
              <a:t>Evica </a:t>
            </a:r>
            <a:r>
              <a:rPr lang="hr-HR" sz="1700" dirty="0" err="1" smtClean="0"/>
              <a:t>Tihomirović</a:t>
            </a:r>
            <a:r>
              <a:rPr lang="hr-HR" sz="1700" dirty="0" smtClean="0"/>
              <a:t>, Jadranka  </a:t>
            </a:r>
            <a:r>
              <a:rPr lang="hr-HR" sz="1700" dirty="0" err="1" smtClean="0"/>
              <a:t>Tukša</a:t>
            </a:r>
            <a:endParaRPr lang="hr-HR" sz="1700" dirty="0" smtClean="0"/>
          </a:p>
          <a:p>
            <a:pPr marL="0" indent="0">
              <a:buNone/>
            </a:pPr>
            <a:r>
              <a:rPr lang="hr-HR" sz="1700" dirty="0" smtClean="0"/>
              <a:t>Nadnevak </a:t>
            </a:r>
            <a:r>
              <a:rPr lang="hr-HR" sz="1700" dirty="0"/>
              <a:t>održavanja nastavnoga sata</a:t>
            </a:r>
            <a:r>
              <a:rPr lang="hr-HR" sz="1700" dirty="0" smtClean="0"/>
              <a:t>:</a:t>
            </a:r>
            <a:r>
              <a:rPr lang="hr-HR" sz="1700" dirty="0"/>
              <a:t/>
            </a:r>
            <a:br>
              <a:rPr lang="hr-HR" sz="1700" dirty="0"/>
            </a:br>
            <a:endParaRPr lang="hr-HR" sz="1700" dirty="0"/>
          </a:p>
          <a:p>
            <a:pPr marL="0" indent="0">
              <a:buNone/>
            </a:pPr>
            <a:endParaRPr lang="hr-HR" sz="1200" dirty="0"/>
          </a:p>
        </p:txBody>
      </p:sp>
    </p:spTree>
    <p:extLst>
      <p:ext uri="{BB962C8B-B14F-4D97-AF65-F5344CB8AC3E}">
        <p14:creationId xmlns:p14="http://schemas.microsoft.com/office/powerpoint/2010/main" val="3714159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ext uri="{D42A27DB-BD31-4B8C-83A1-F6EECF244321}">
                <p14:modId xmlns:p14="http://schemas.microsoft.com/office/powerpoint/2010/main" val="1878257323"/>
              </p:ext>
            </p:extLst>
          </p:nvPr>
        </p:nvGraphicFramePr>
        <p:xfrm>
          <a:off x="1136650" y="511175"/>
          <a:ext cx="9917113" cy="5835650"/>
        </p:xfrm>
        <a:graphic>
          <a:graphicData uri="http://schemas.openxmlformats.org/presentationml/2006/ole">
            <mc:AlternateContent xmlns:mc="http://schemas.openxmlformats.org/markup-compatibility/2006">
              <mc:Choice xmlns:v="urn:schemas-microsoft-com:vml" Requires="v">
                <p:oleObj spid="_x0000_s3089" name="Dokument" r:id="rId3" imgW="9917825" imgH="5834859" progId="Word.Document.12">
                  <p:embed/>
                </p:oleObj>
              </mc:Choice>
              <mc:Fallback>
                <p:oleObj name="Dokument" r:id="rId3" imgW="9917825" imgH="5834859" progId="Word.Document.12">
                  <p:embed/>
                  <p:pic>
                    <p:nvPicPr>
                      <p:cNvPr id="0" name=""/>
                      <p:cNvPicPr/>
                      <p:nvPr/>
                    </p:nvPicPr>
                    <p:blipFill>
                      <a:blip r:embed="rId4"/>
                      <a:stretch>
                        <a:fillRect/>
                      </a:stretch>
                    </p:blipFill>
                    <p:spPr>
                      <a:xfrm>
                        <a:off x="1136650" y="511175"/>
                        <a:ext cx="9917113" cy="5835650"/>
                      </a:xfrm>
                      <a:prstGeom prst="rect">
                        <a:avLst/>
                      </a:prstGeom>
                    </p:spPr>
                  </p:pic>
                </p:oleObj>
              </mc:Fallback>
            </mc:AlternateContent>
          </a:graphicData>
        </a:graphic>
      </p:graphicFrame>
    </p:spTree>
    <p:extLst>
      <p:ext uri="{BB962C8B-B14F-4D97-AF65-F5344CB8AC3E}">
        <p14:creationId xmlns:p14="http://schemas.microsoft.com/office/powerpoint/2010/main" val="976811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p:cNvGraphicFramePr>
            <a:graphicFrameLocks noChangeAspect="1"/>
          </p:cNvGraphicFramePr>
          <p:nvPr>
            <p:extLst>
              <p:ext uri="{D42A27DB-BD31-4B8C-83A1-F6EECF244321}">
                <p14:modId xmlns:p14="http://schemas.microsoft.com/office/powerpoint/2010/main" val="4153573421"/>
              </p:ext>
            </p:extLst>
          </p:nvPr>
        </p:nvGraphicFramePr>
        <p:xfrm>
          <a:off x="1557908" y="212725"/>
          <a:ext cx="9917113" cy="6645275"/>
        </p:xfrm>
        <a:graphic>
          <a:graphicData uri="http://schemas.openxmlformats.org/presentationml/2006/ole">
            <mc:AlternateContent xmlns:mc="http://schemas.openxmlformats.org/markup-compatibility/2006">
              <mc:Choice xmlns:v="urn:schemas-microsoft-com:vml" Requires="v">
                <p:oleObj spid="_x0000_s2065" name="Dokument" r:id="rId3" imgW="9917825" imgH="6645116" progId="Word.Document.12">
                  <p:embed/>
                </p:oleObj>
              </mc:Choice>
              <mc:Fallback>
                <p:oleObj name="Dokument" r:id="rId3" imgW="9917825" imgH="6645116" progId="Word.Document.12">
                  <p:embed/>
                  <p:pic>
                    <p:nvPicPr>
                      <p:cNvPr id="0" name=""/>
                      <p:cNvPicPr/>
                      <p:nvPr/>
                    </p:nvPicPr>
                    <p:blipFill>
                      <a:blip r:embed="rId4"/>
                      <a:stretch>
                        <a:fillRect/>
                      </a:stretch>
                    </p:blipFill>
                    <p:spPr>
                      <a:xfrm>
                        <a:off x="1557908" y="212725"/>
                        <a:ext cx="9917113" cy="6645275"/>
                      </a:xfrm>
                      <a:prstGeom prst="rect">
                        <a:avLst/>
                      </a:prstGeom>
                    </p:spPr>
                  </p:pic>
                </p:oleObj>
              </mc:Fallback>
            </mc:AlternateContent>
          </a:graphicData>
        </a:graphic>
      </p:graphicFrame>
    </p:spTree>
    <p:extLst>
      <p:ext uri="{BB962C8B-B14F-4D97-AF65-F5344CB8AC3E}">
        <p14:creationId xmlns:p14="http://schemas.microsoft.com/office/powerpoint/2010/main" val="42582746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89956" y="620688"/>
            <a:ext cx="8909366" cy="860674"/>
          </a:xfrm>
          <a:solidFill>
            <a:schemeClr val="accent1"/>
          </a:solidFill>
        </p:spPr>
        <p:txBody>
          <a:bodyPr>
            <a:normAutofit/>
          </a:bodyPr>
          <a:lstStyle/>
          <a:p>
            <a:r>
              <a:rPr lang="hr-HR" sz="3200" b="1" dirty="0" smtClean="0">
                <a:solidFill>
                  <a:srgbClr val="002060"/>
                </a:solidFill>
                <a:latin typeface="+mn-lt"/>
              </a:rPr>
              <a:t>Preporuka</a:t>
            </a:r>
            <a:endParaRPr lang="hr-HR" sz="3200" b="1" dirty="0">
              <a:solidFill>
                <a:srgbClr val="002060"/>
              </a:solidFill>
              <a:latin typeface="+mn-lt"/>
            </a:endParaRPr>
          </a:p>
        </p:txBody>
      </p:sp>
      <p:sp>
        <p:nvSpPr>
          <p:cNvPr id="3" name="Rezervirano mjesto sadržaja 2"/>
          <p:cNvSpPr>
            <a:spLocks noGrp="1"/>
          </p:cNvSpPr>
          <p:nvPr>
            <p:ph idx="1"/>
          </p:nvPr>
        </p:nvSpPr>
        <p:spPr>
          <a:xfrm>
            <a:off x="2061964" y="1916832"/>
            <a:ext cx="8913078" cy="4425694"/>
          </a:xfrm>
        </p:spPr>
        <p:txBody>
          <a:bodyPr/>
          <a:lstStyle/>
          <a:p>
            <a:r>
              <a:rPr lang="hr-HR" u="sng" dirty="0" err="1">
                <a:hlinkClick r:id="rId2"/>
              </a:rPr>
              <a:t>Learning</a:t>
            </a:r>
            <a:r>
              <a:rPr lang="hr-HR" u="sng" dirty="0">
                <a:hlinkClick r:id="rId2"/>
              </a:rPr>
              <a:t> Designer</a:t>
            </a:r>
            <a:r>
              <a:rPr lang="hr-HR" dirty="0"/>
              <a:t> mrežni je alat koji  učiteljima olakšava pripremu aktivnosti učenja i poučavanja primjenom šest strategija učenja </a:t>
            </a:r>
            <a:r>
              <a:rPr lang="hr-HR" dirty="0" smtClean="0"/>
              <a:t>koje nudi konverzacijska matrica (</a:t>
            </a:r>
            <a:r>
              <a:rPr lang="hr-HR" dirty="0" err="1" smtClean="0"/>
              <a:t>Conversational</a:t>
            </a:r>
            <a:r>
              <a:rPr lang="hr-HR" dirty="0" smtClean="0"/>
              <a:t> Framework)</a:t>
            </a:r>
            <a:r>
              <a:rPr lang="hr-HR" dirty="0"/>
              <a:t> </a:t>
            </a:r>
            <a:r>
              <a:rPr lang="hr-HR" u="sng" dirty="0"/>
              <a:t> </a:t>
            </a:r>
            <a:r>
              <a:rPr lang="hr-HR" u="sng" dirty="0" smtClean="0">
                <a:hlinkClick r:id="rId3"/>
              </a:rPr>
              <a:t>Diane </a:t>
            </a:r>
            <a:r>
              <a:rPr lang="hr-HR" u="sng" dirty="0" err="1" smtClean="0">
                <a:hlinkClick r:id="rId3"/>
              </a:rPr>
              <a:t>Laurillard</a:t>
            </a:r>
            <a:r>
              <a:rPr lang="hr-HR" dirty="0" smtClean="0"/>
              <a:t>: </a:t>
            </a:r>
          </a:p>
          <a:p>
            <a:r>
              <a:rPr lang="hr-HR" dirty="0" smtClean="0"/>
              <a:t>učenje stjecanjem</a:t>
            </a:r>
          </a:p>
          <a:p>
            <a:r>
              <a:rPr lang="hr-HR" dirty="0" smtClean="0"/>
              <a:t>istraživačko učenje</a:t>
            </a:r>
          </a:p>
          <a:p>
            <a:r>
              <a:rPr lang="hr-HR" dirty="0" smtClean="0"/>
              <a:t>učenje djelovanjem </a:t>
            </a:r>
          </a:p>
          <a:p>
            <a:r>
              <a:rPr lang="hr-HR" dirty="0" smtClean="0"/>
              <a:t>učenje stvaranjem </a:t>
            </a:r>
          </a:p>
          <a:p>
            <a:r>
              <a:rPr lang="hr-HR" dirty="0" smtClean="0"/>
              <a:t>učenje raspravom</a:t>
            </a:r>
          </a:p>
          <a:p>
            <a:r>
              <a:rPr lang="hr-HR" dirty="0" smtClean="0"/>
              <a:t> </a:t>
            </a:r>
            <a:r>
              <a:rPr lang="hr-HR" dirty="0"/>
              <a:t>učenje suradnjom. </a:t>
            </a:r>
            <a:endParaRPr lang="hr-HR" dirty="0" smtClean="0"/>
          </a:p>
          <a:p>
            <a:r>
              <a:rPr lang="hr-HR" dirty="0" smtClean="0"/>
              <a:t>Nakon </a:t>
            </a:r>
            <a:r>
              <a:rPr lang="hr-HR" dirty="0"/>
              <a:t>pripreme aktivnosti alat Vam daje povratnu informaciju u obliku </a:t>
            </a:r>
            <a:r>
              <a:rPr lang="hr-HR" dirty="0" err="1" smtClean="0"/>
              <a:t>tortnoga</a:t>
            </a:r>
            <a:r>
              <a:rPr lang="hr-HR" dirty="0" smtClean="0"/>
              <a:t>  grafikona </a:t>
            </a:r>
            <a:r>
              <a:rPr lang="hr-HR" dirty="0"/>
              <a:t>o omjeru </a:t>
            </a:r>
            <a:r>
              <a:rPr lang="hr-HR" dirty="0" smtClean="0"/>
              <a:t>upotrijebljenih </a:t>
            </a:r>
            <a:r>
              <a:rPr lang="hr-HR" dirty="0"/>
              <a:t>strategija učenja u </a:t>
            </a:r>
            <a:r>
              <a:rPr lang="hr-HR" dirty="0" smtClean="0"/>
              <a:t>vašoj </a:t>
            </a:r>
            <a:r>
              <a:rPr lang="hr-HR" dirty="0"/>
              <a:t>pripremi.</a:t>
            </a:r>
          </a:p>
          <a:p>
            <a:endParaRPr lang="hr-HR" dirty="0"/>
          </a:p>
        </p:txBody>
      </p:sp>
    </p:spTree>
    <p:extLst>
      <p:ext uri="{BB962C8B-B14F-4D97-AF65-F5344CB8AC3E}">
        <p14:creationId xmlns:p14="http://schemas.microsoft.com/office/powerpoint/2010/main" val="2862566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9" t="3136" r="-13675" b="3937"/>
          <a:stretch/>
        </p:blipFill>
        <p:spPr bwMode="auto">
          <a:xfrm>
            <a:off x="816534" y="177555"/>
            <a:ext cx="12305684" cy="6223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niOkvir 1"/>
          <p:cNvSpPr txBox="1"/>
          <p:nvPr/>
        </p:nvSpPr>
        <p:spPr>
          <a:xfrm>
            <a:off x="1850620" y="6400801"/>
            <a:ext cx="8082530" cy="369332"/>
          </a:xfrm>
          <a:prstGeom prst="rect">
            <a:avLst/>
          </a:prstGeom>
          <a:noFill/>
        </p:spPr>
        <p:txBody>
          <a:bodyPr wrap="square" rtlCol="0">
            <a:spAutoFit/>
          </a:bodyPr>
          <a:lstStyle/>
          <a:p>
            <a:r>
              <a:rPr lang="hr-HR" dirty="0">
                <a:hlinkClick r:id="rId3"/>
              </a:rPr>
              <a:t>https://www.ucl.ac.uk/learning-designer/</a:t>
            </a:r>
            <a:endParaRPr lang="hr-HR" dirty="0"/>
          </a:p>
        </p:txBody>
      </p:sp>
    </p:spTree>
    <p:extLst>
      <p:ext uri="{BB962C8B-B14F-4D97-AF65-F5344CB8AC3E}">
        <p14:creationId xmlns:p14="http://schemas.microsoft.com/office/powerpoint/2010/main" val="485130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69492" y="472219"/>
            <a:ext cx="7495809" cy="736408"/>
          </a:xfrm>
        </p:spPr>
        <p:txBody>
          <a:bodyPr/>
          <a:lstStyle/>
          <a:p>
            <a:pPr>
              <a:defRPr/>
            </a:pPr>
            <a:r>
              <a:rPr lang="hr-HR" sz="2799" dirty="0">
                <a:solidFill>
                  <a:schemeClr val="tx2">
                    <a:satMod val="130000"/>
                  </a:schemeClr>
                </a:solidFill>
              </a:rPr>
              <a:t>Korišteni izvori</a:t>
            </a:r>
          </a:p>
        </p:txBody>
      </p:sp>
      <p:sp>
        <p:nvSpPr>
          <p:cNvPr id="3" name="Rectangle 3"/>
          <p:cNvSpPr txBox="1">
            <a:spLocks noChangeArrowheads="1"/>
          </p:cNvSpPr>
          <p:nvPr/>
        </p:nvSpPr>
        <p:spPr bwMode="auto">
          <a:xfrm>
            <a:off x="765821" y="1052736"/>
            <a:ext cx="11000650" cy="5688632"/>
          </a:xfrm>
          <a:prstGeom prst="rect">
            <a:avLst/>
          </a:prstGeom>
          <a:noFill/>
          <a:ln w="9525">
            <a:noFill/>
            <a:miter lim="800000"/>
            <a:headEnd/>
            <a:tailEnd/>
          </a:ln>
        </p:spPr>
        <p:txBody>
          <a:bodyPr/>
          <a:lstStyle/>
          <a:p>
            <a:pPr>
              <a:lnSpc>
                <a:spcPct val="150000"/>
              </a:lnSpc>
              <a:spcBef>
                <a:spcPts val="400"/>
              </a:spcBef>
              <a:buClr>
                <a:schemeClr val="accent1"/>
              </a:buClr>
              <a:buSzPct val="68000"/>
              <a:defRPr/>
            </a:pPr>
            <a:r>
              <a:rPr lang="hr-HR" sz="1400" dirty="0" smtClean="0">
                <a:solidFill>
                  <a:schemeClr val="tx1">
                    <a:lumMod val="75000"/>
                    <a:lumOff val="25000"/>
                  </a:schemeClr>
                </a:solidFill>
                <a:latin typeface="Lucida Sans Unicode" pitchFamily="34" charset="0"/>
              </a:rPr>
              <a:t>1</a:t>
            </a:r>
            <a:r>
              <a:rPr lang="hr-HR" sz="1400" i="1" dirty="0" smtClean="0">
                <a:solidFill>
                  <a:schemeClr val="tx1">
                    <a:lumMod val="75000"/>
                    <a:lumOff val="25000"/>
                  </a:schemeClr>
                </a:solidFill>
                <a:latin typeface="Lucida Sans Unicode" pitchFamily="34" charset="0"/>
              </a:rPr>
              <a:t>. </a:t>
            </a:r>
            <a:r>
              <a:rPr lang="en-US" sz="1400" b="1" i="1" dirty="0" smtClean="0"/>
              <a:t>Council </a:t>
            </a:r>
            <a:r>
              <a:rPr lang="en-US" sz="1400" b="1" i="1" dirty="0"/>
              <a:t>Recommendation on Key Competences for Lifelong </a:t>
            </a:r>
            <a:r>
              <a:rPr lang="en-US" sz="1400" b="1" i="1" dirty="0" smtClean="0"/>
              <a:t>Learning</a:t>
            </a:r>
            <a:r>
              <a:rPr lang="hr-HR" sz="1400" b="1" i="1" dirty="0" smtClean="0"/>
              <a:t>. </a:t>
            </a:r>
            <a:r>
              <a:rPr lang="hr-HR" sz="1200" dirty="0" smtClean="0"/>
              <a:t>2018. EUR-Lex</a:t>
            </a:r>
            <a:r>
              <a:rPr lang="hr-HR" sz="1100" dirty="0"/>
              <a:t>. </a:t>
            </a:r>
            <a:r>
              <a:rPr lang="hr-HR" sz="1100" dirty="0">
                <a:hlinkClick r:id="rId2"/>
              </a:rPr>
              <a:t>https://eur-lex.europa.eu/legal-content/EN/TXT/?uri=uriserv%3AOJ.C_.</a:t>
            </a:r>
            <a:r>
              <a:rPr lang="hr-HR" sz="1100" dirty="0" smtClean="0">
                <a:hlinkClick r:id="rId2"/>
              </a:rPr>
              <a:t>2018.189.01.0001.01.ENG&amp;toc=OJ%3AC%3A2018%3A189%3ATOC</a:t>
            </a:r>
            <a:r>
              <a:rPr lang="hr-HR" sz="1100" dirty="0" smtClean="0"/>
              <a:t> (pristupljeno 5.10.2020.)</a:t>
            </a:r>
            <a:endParaRPr lang="hr-HR" sz="1100" dirty="0" smtClean="0">
              <a:solidFill>
                <a:schemeClr val="tx1">
                  <a:lumMod val="75000"/>
                  <a:lumOff val="25000"/>
                </a:schemeClr>
              </a:solidFill>
            </a:endParaRPr>
          </a:p>
          <a:p>
            <a:pPr>
              <a:lnSpc>
                <a:spcPct val="150000"/>
              </a:lnSpc>
              <a:spcBef>
                <a:spcPts val="400"/>
              </a:spcBef>
              <a:buClr>
                <a:schemeClr val="accent1"/>
              </a:buClr>
              <a:buSzPct val="68000"/>
              <a:defRPr/>
            </a:pPr>
            <a:r>
              <a:rPr lang="hr-HR" sz="1400" dirty="0" smtClean="0">
                <a:solidFill>
                  <a:schemeClr val="tx1">
                    <a:lumMod val="75000"/>
                    <a:lumOff val="25000"/>
                  </a:schemeClr>
                </a:solidFill>
                <a:latin typeface="Lucida Sans Unicode" pitchFamily="34" charset="0"/>
              </a:rPr>
              <a:t>2. K</a:t>
            </a:r>
            <a:r>
              <a:rPr lang="hr-HR" sz="1400" dirty="0" smtClean="0"/>
              <a:t>ovačević</a:t>
            </a:r>
            <a:r>
              <a:rPr lang="hr-HR" sz="1400" dirty="0"/>
              <a:t>, Dinka i dr. 2004. </a:t>
            </a:r>
            <a:r>
              <a:rPr lang="hr-HR" sz="1400" b="1" i="1" dirty="0"/>
              <a:t>Školska knjižnica–korak dalje</a:t>
            </a:r>
            <a:r>
              <a:rPr lang="hr-HR" sz="1400" dirty="0" smtClean="0"/>
              <a:t>. </a:t>
            </a:r>
            <a:r>
              <a:rPr lang="hr-HR" sz="1400" dirty="0"/>
              <a:t>Filozofski fakultet. Zagreb </a:t>
            </a:r>
            <a:r>
              <a:rPr lang="hr-HR" sz="1400" dirty="0" smtClean="0"/>
              <a:t>.</a:t>
            </a:r>
          </a:p>
          <a:p>
            <a:pPr marL="609417" indent="-609417">
              <a:lnSpc>
                <a:spcPct val="150000"/>
              </a:lnSpc>
              <a:spcBef>
                <a:spcPts val="400"/>
              </a:spcBef>
              <a:buClr>
                <a:schemeClr val="accent1"/>
              </a:buClr>
              <a:buSzPct val="68000"/>
              <a:defRPr/>
            </a:pPr>
            <a:r>
              <a:rPr lang="hr-HR" sz="1400" dirty="0" smtClean="0"/>
              <a:t>3</a:t>
            </a:r>
            <a:r>
              <a:rPr lang="hr-HR" sz="1400" dirty="0"/>
              <a:t>. Lovrinčević, Jasmina i dr. 2005. </a:t>
            </a:r>
            <a:r>
              <a:rPr lang="hr-HR" sz="1400" b="1" i="1" dirty="0"/>
              <a:t>Znanjem do znanja: Prilog metodici rada školskog </a:t>
            </a:r>
            <a:r>
              <a:rPr lang="hr-HR" sz="1400" b="1" i="1" dirty="0" smtClean="0"/>
              <a:t> knjižničara</a:t>
            </a:r>
            <a:r>
              <a:rPr lang="hr-HR" sz="1400" i="1" dirty="0"/>
              <a:t>. </a:t>
            </a:r>
            <a:r>
              <a:rPr lang="hr-HR" sz="1400" dirty="0"/>
              <a:t>Zagreb</a:t>
            </a:r>
            <a:r>
              <a:rPr lang="hr-HR" sz="1400" dirty="0" smtClean="0"/>
              <a:t>.</a:t>
            </a:r>
          </a:p>
          <a:p>
            <a:pPr marL="609417" indent="-609417">
              <a:lnSpc>
                <a:spcPct val="150000"/>
              </a:lnSpc>
              <a:spcBef>
                <a:spcPts val="400"/>
              </a:spcBef>
              <a:buClr>
                <a:schemeClr val="accent1"/>
              </a:buClr>
              <a:buSzPct val="68000"/>
              <a:defRPr/>
            </a:pPr>
            <a:r>
              <a:rPr lang="hr-HR" sz="1400" dirty="0" smtClean="0"/>
              <a:t>4. </a:t>
            </a:r>
            <a:r>
              <a:rPr lang="hr-HR" sz="1400" dirty="0" err="1" smtClean="0"/>
              <a:t>Montiel</a:t>
            </a:r>
            <a:r>
              <a:rPr lang="hr-HR" sz="1400" dirty="0" smtClean="0"/>
              <a:t>-</a:t>
            </a:r>
            <a:r>
              <a:rPr lang="hr-HR" sz="1400" dirty="0" err="1" smtClean="0"/>
              <a:t>Overall</a:t>
            </a:r>
            <a:r>
              <a:rPr lang="hr-HR" sz="1400" dirty="0" smtClean="0"/>
              <a:t>, </a:t>
            </a:r>
            <a:r>
              <a:rPr lang="hr-HR" sz="1400" dirty="0" err="1" smtClean="0"/>
              <a:t>Patricia</a:t>
            </a:r>
            <a:r>
              <a:rPr lang="hr-HR" sz="1400" dirty="0" smtClean="0"/>
              <a:t>. 2005. </a:t>
            </a:r>
            <a:r>
              <a:rPr lang="en-US" sz="1400" b="1" dirty="0"/>
              <a:t>Toward a Theory of Collaboration for Teachers and </a:t>
            </a:r>
            <a:r>
              <a:rPr lang="en-US" sz="1400" b="1" dirty="0" smtClean="0"/>
              <a:t>Librarians</a:t>
            </a:r>
            <a:r>
              <a:rPr lang="hr-HR" sz="1400" b="1" dirty="0" smtClean="0"/>
              <a:t>. </a:t>
            </a:r>
            <a:r>
              <a:rPr lang="en-US" sz="1400" b="1" dirty="0" smtClean="0"/>
              <a:t> </a:t>
            </a:r>
            <a:r>
              <a:rPr lang="en-US" sz="1400" b="1" dirty="0"/>
              <a:t>(</a:t>
            </a:r>
            <a:r>
              <a:rPr lang="en-US" sz="1400" b="1" dirty="0" smtClean="0"/>
              <a:t>TLC</a:t>
            </a:r>
            <a:r>
              <a:rPr lang="hr-HR" sz="1400" b="1" dirty="0" smtClean="0"/>
              <a:t>). </a:t>
            </a:r>
            <a:r>
              <a:rPr lang="hr-HR" sz="1400" dirty="0" err="1" smtClean="0"/>
              <a:t>School</a:t>
            </a:r>
            <a:r>
              <a:rPr lang="hr-HR" sz="1400" dirty="0" smtClean="0"/>
              <a:t> </a:t>
            </a:r>
            <a:r>
              <a:rPr lang="hr-HR" sz="1400" dirty="0" err="1" smtClean="0"/>
              <a:t>Llibrary</a:t>
            </a:r>
            <a:r>
              <a:rPr lang="hr-HR" sz="1400" dirty="0" smtClean="0"/>
              <a:t> </a:t>
            </a:r>
            <a:r>
              <a:rPr lang="hr-HR" sz="1400" dirty="0" err="1" smtClean="0"/>
              <a:t>Media</a:t>
            </a:r>
            <a:r>
              <a:rPr lang="hr-HR" sz="1400" dirty="0" smtClean="0"/>
              <a:t> </a:t>
            </a:r>
            <a:r>
              <a:rPr lang="hr-HR" sz="1400" dirty="0" err="1" smtClean="0"/>
              <a:t>Research</a:t>
            </a:r>
            <a:r>
              <a:rPr lang="hr-HR" sz="1400" dirty="0" smtClean="0"/>
              <a:t>. 8.</a:t>
            </a:r>
          </a:p>
          <a:p>
            <a:pPr marL="609417" indent="-609417">
              <a:lnSpc>
                <a:spcPct val="150000"/>
              </a:lnSpc>
              <a:spcBef>
                <a:spcPts val="400"/>
              </a:spcBef>
              <a:buClr>
                <a:schemeClr val="accent1"/>
              </a:buClr>
              <a:buSzPct val="68000"/>
              <a:defRPr/>
            </a:pPr>
            <a:r>
              <a:rPr lang="hr-HR" sz="1200" dirty="0">
                <a:hlinkClick r:id="rId3"/>
              </a:rPr>
              <a:t>http://</a:t>
            </a:r>
            <a:r>
              <a:rPr lang="hr-HR" sz="1200" dirty="0" smtClean="0">
                <a:hlinkClick r:id="rId3"/>
              </a:rPr>
              <a:t>www.ala.org/</a:t>
            </a:r>
            <a:r>
              <a:rPr lang="hr-HR" sz="1200" dirty="0" err="1" smtClean="0">
                <a:hlinkClick r:id="rId3"/>
              </a:rPr>
              <a:t>aasl</a:t>
            </a:r>
            <a:r>
              <a:rPr lang="hr-HR" sz="1200" dirty="0" smtClean="0">
                <a:hlinkClick r:id="rId3"/>
              </a:rPr>
              <a:t>/</a:t>
            </a:r>
            <a:r>
              <a:rPr lang="hr-HR" sz="1200" dirty="0" err="1" smtClean="0">
                <a:hlinkClick r:id="rId3"/>
              </a:rPr>
              <a:t>sites</a:t>
            </a:r>
            <a:r>
              <a:rPr lang="hr-HR" sz="1200" dirty="0" smtClean="0">
                <a:hlinkClick r:id="rId3"/>
              </a:rPr>
              <a:t>/ala.org.aasl/</a:t>
            </a:r>
            <a:r>
              <a:rPr lang="hr-HR" sz="1200" dirty="0" err="1" smtClean="0">
                <a:hlinkClick r:id="rId3"/>
              </a:rPr>
              <a:t>files</a:t>
            </a:r>
            <a:r>
              <a:rPr lang="hr-HR" sz="1200" dirty="0" smtClean="0">
                <a:hlinkClick r:id="rId3"/>
              </a:rPr>
              <a:t>/</a:t>
            </a:r>
            <a:r>
              <a:rPr lang="hr-HR" sz="1200" dirty="0" err="1" smtClean="0">
                <a:hlinkClick r:id="rId3"/>
              </a:rPr>
              <a:t>content</a:t>
            </a:r>
            <a:r>
              <a:rPr lang="hr-HR" sz="1200" dirty="0" smtClean="0">
                <a:hlinkClick r:id="rId3"/>
              </a:rPr>
              <a:t>/</a:t>
            </a:r>
            <a:r>
              <a:rPr lang="hr-HR" sz="1200" dirty="0" err="1" smtClean="0">
                <a:hlinkClick r:id="rId3"/>
              </a:rPr>
              <a:t>aaslpubsandjournals</a:t>
            </a:r>
            <a:r>
              <a:rPr lang="hr-HR" sz="1200" dirty="0" smtClean="0">
                <a:hlinkClick r:id="rId3"/>
              </a:rPr>
              <a:t>/</a:t>
            </a:r>
            <a:r>
              <a:rPr lang="hr-HR" sz="1200" dirty="0" err="1" smtClean="0">
                <a:hlinkClick r:id="rId3"/>
              </a:rPr>
              <a:t>slr</a:t>
            </a:r>
            <a:r>
              <a:rPr lang="hr-HR" sz="1200" dirty="0" smtClean="0">
                <a:hlinkClick r:id="rId3"/>
              </a:rPr>
              <a:t>/vol8/SLMR_</a:t>
            </a:r>
            <a:r>
              <a:rPr lang="hr-HR" sz="1200" dirty="0" err="1" smtClean="0">
                <a:hlinkClick r:id="rId3"/>
              </a:rPr>
              <a:t>TheoryofCollaboration</a:t>
            </a:r>
            <a:r>
              <a:rPr lang="hr-HR" sz="1200" dirty="0" smtClean="0">
                <a:hlinkClick r:id="rId3"/>
              </a:rPr>
              <a:t>_V8.pdf</a:t>
            </a:r>
            <a:r>
              <a:rPr lang="hr-HR" sz="1200" dirty="0" smtClean="0"/>
              <a:t> </a:t>
            </a:r>
          </a:p>
          <a:p>
            <a:pPr marL="609417" indent="-609417">
              <a:lnSpc>
                <a:spcPct val="150000"/>
              </a:lnSpc>
              <a:spcBef>
                <a:spcPts val="400"/>
              </a:spcBef>
              <a:buClr>
                <a:schemeClr val="accent1"/>
              </a:buClr>
              <a:buSzPct val="68000"/>
              <a:defRPr/>
            </a:pPr>
            <a:r>
              <a:rPr lang="hr-HR" sz="1400" dirty="0"/>
              <a:t>5</a:t>
            </a:r>
            <a:r>
              <a:rPr lang="hr-HR" sz="1400" dirty="0" smtClean="0"/>
              <a:t>. </a:t>
            </a:r>
            <a:r>
              <a:rPr lang="hr-HR" sz="1400" b="1" i="1" dirty="0"/>
              <a:t>Nacionalni okvirni kurikulum  predškolski odgoj i obrazovanje te opće  obvezno i srednjoškolsko obrazovanje.</a:t>
            </a:r>
            <a:r>
              <a:rPr lang="hr-HR" sz="1400" i="1" dirty="0"/>
              <a:t>  </a:t>
            </a:r>
            <a:r>
              <a:rPr lang="hr-HR" sz="1400" dirty="0"/>
              <a:t>2010. Zagreb.</a:t>
            </a:r>
          </a:p>
          <a:p>
            <a:pPr marL="609417" indent="-609417">
              <a:lnSpc>
                <a:spcPct val="150000"/>
              </a:lnSpc>
              <a:spcBef>
                <a:spcPts val="400"/>
              </a:spcBef>
              <a:buClr>
                <a:schemeClr val="accent1"/>
              </a:buClr>
              <a:buSzPct val="68000"/>
              <a:defRPr/>
            </a:pPr>
            <a:r>
              <a:rPr lang="hr-HR" sz="1200" dirty="0">
                <a:hlinkClick r:id="rId4"/>
              </a:rPr>
              <a:t>http://mzos.hr/datoteke/Nacionalni_okvirni_kurikulum.pdf</a:t>
            </a:r>
            <a:r>
              <a:rPr lang="hr-HR" sz="1200" dirty="0"/>
              <a:t> </a:t>
            </a:r>
            <a:r>
              <a:rPr lang="hr-HR" sz="1100" dirty="0"/>
              <a:t>(</a:t>
            </a:r>
            <a:r>
              <a:rPr lang="hr-HR" sz="1100" dirty="0" err="1"/>
              <a:t>pristupljeno</a:t>
            </a:r>
            <a:r>
              <a:rPr lang="hr-HR" sz="1100" dirty="0"/>
              <a:t>  3.5.2020</a:t>
            </a:r>
            <a:r>
              <a:rPr lang="hr-HR" sz="1100" dirty="0" smtClean="0"/>
              <a:t>.)</a:t>
            </a:r>
            <a:endParaRPr lang="hr-HR" sz="1400" dirty="0"/>
          </a:p>
          <a:p>
            <a:pPr marL="609417" indent="-609417">
              <a:lnSpc>
                <a:spcPct val="150000"/>
              </a:lnSpc>
              <a:spcBef>
                <a:spcPts val="400"/>
              </a:spcBef>
              <a:buClr>
                <a:schemeClr val="accent1"/>
              </a:buClr>
              <a:buSzPct val="68000"/>
              <a:defRPr/>
            </a:pPr>
            <a:r>
              <a:rPr lang="hr-HR" sz="1400" dirty="0"/>
              <a:t>6</a:t>
            </a:r>
            <a:r>
              <a:rPr lang="hr-HR" sz="1400" dirty="0" smtClean="0"/>
              <a:t>. </a:t>
            </a:r>
            <a:r>
              <a:rPr lang="hr-HR" sz="1400" b="1" i="1" dirty="0"/>
              <a:t>Nastavni plan i program za OŠ</a:t>
            </a:r>
            <a:r>
              <a:rPr lang="hr-HR" sz="1400" dirty="0"/>
              <a:t>. 2006. </a:t>
            </a:r>
            <a:r>
              <a:rPr lang="hr-HR" sz="1400" dirty="0" err="1" smtClean="0"/>
              <a:t>Ur</a:t>
            </a:r>
            <a:r>
              <a:rPr lang="hr-HR" sz="1400" dirty="0" smtClean="0"/>
              <a:t>.  </a:t>
            </a:r>
            <a:r>
              <a:rPr lang="hr-HR" sz="1400" dirty="0" err="1" smtClean="0"/>
              <a:t>Vican</a:t>
            </a:r>
            <a:r>
              <a:rPr lang="hr-HR" sz="1400" dirty="0" smtClean="0"/>
              <a:t>, Dijana ;  Milanović Litre, Ivan. </a:t>
            </a:r>
            <a:r>
              <a:rPr lang="hr-HR" sz="1400" dirty="0"/>
              <a:t>Zagreb.</a:t>
            </a:r>
            <a:r>
              <a:rPr lang="hr-HR" sz="1400" dirty="0" smtClean="0"/>
              <a:t> 19-21.</a:t>
            </a:r>
          </a:p>
          <a:p>
            <a:pPr marL="609417" indent="-609417">
              <a:lnSpc>
                <a:spcPct val="150000"/>
              </a:lnSpc>
              <a:spcBef>
                <a:spcPts val="400"/>
              </a:spcBef>
              <a:buClr>
                <a:schemeClr val="accent1"/>
              </a:buClr>
              <a:buSzPct val="68000"/>
              <a:defRPr/>
            </a:pPr>
            <a:r>
              <a:rPr lang="hr-HR" sz="1200" dirty="0" smtClean="0">
                <a:hlinkClick r:id="rId5"/>
              </a:rPr>
              <a:t>https</a:t>
            </a:r>
            <a:r>
              <a:rPr lang="hr-HR" sz="1200" dirty="0">
                <a:hlinkClick r:id="rId5"/>
              </a:rPr>
              <a:t>://www.azoo.hr/images/AZOO/Ravnatelji/RM/Nastavni_plan_i_program_za_osnovnu_skolu_-_MZOS_2006_.</a:t>
            </a:r>
            <a:r>
              <a:rPr lang="hr-HR" sz="1200" dirty="0" smtClean="0">
                <a:hlinkClick r:id="rId5"/>
              </a:rPr>
              <a:t>pdf</a:t>
            </a:r>
            <a:r>
              <a:rPr lang="hr-HR" sz="1200" dirty="0"/>
              <a:t> </a:t>
            </a:r>
            <a:r>
              <a:rPr lang="hr-HR" sz="1100" dirty="0" smtClean="0"/>
              <a:t>(pristupljeno </a:t>
            </a:r>
            <a:r>
              <a:rPr lang="hr-HR" sz="1100" dirty="0"/>
              <a:t>28. 4</a:t>
            </a:r>
            <a:r>
              <a:rPr lang="hr-HR" sz="1100" dirty="0" smtClean="0"/>
              <a:t>. 2020.)</a:t>
            </a:r>
            <a:endParaRPr lang="hr-HR" sz="1100" dirty="0"/>
          </a:p>
          <a:p>
            <a:pPr marL="609417" indent="-609417">
              <a:lnSpc>
                <a:spcPct val="150000"/>
              </a:lnSpc>
              <a:spcBef>
                <a:spcPts val="400"/>
              </a:spcBef>
              <a:buClr>
                <a:schemeClr val="accent1"/>
              </a:buClr>
              <a:buSzPct val="68000"/>
              <a:defRPr/>
            </a:pPr>
            <a:r>
              <a:rPr lang="hr-HR" sz="1400" dirty="0" smtClean="0"/>
              <a:t>7. </a:t>
            </a:r>
            <a:r>
              <a:rPr lang="hr-HR" sz="1400" b="1" i="1" dirty="0" smtClean="0"/>
              <a:t>Poučavanje za učenje : priručnik za nastavnike usmjerene na postignuća. </a:t>
            </a:r>
            <a:r>
              <a:rPr lang="hr-HR" sz="1400" dirty="0" smtClean="0"/>
              <a:t>2014. </a:t>
            </a:r>
            <a:r>
              <a:rPr lang="hr-HR" sz="1400" dirty="0" err="1" smtClean="0"/>
              <a:t>Ur</a:t>
            </a:r>
            <a:r>
              <a:rPr lang="hr-HR" sz="1400" dirty="0" smtClean="0"/>
              <a:t>. </a:t>
            </a:r>
            <a:r>
              <a:rPr lang="hr-HR" sz="1400" dirty="0" err="1" smtClean="0"/>
              <a:t>Lorin</a:t>
            </a:r>
            <a:r>
              <a:rPr lang="hr-HR" sz="1400" dirty="0" smtClean="0"/>
              <a:t> W. Anderson. </a:t>
            </a:r>
            <a:r>
              <a:rPr lang="hr-HR" sz="1200" dirty="0" smtClean="0">
                <a:hlinkClick r:id="rId6"/>
              </a:rPr>
              <a:t>https</a:t>
            </a:r>
            <a:r>
              <a:rPr lang="hr-HR" sz="1200" dirty="0">
                <a:hlinkClick r:id="rId6"/>
              </a:rPr>
              <a:t>://www.hrstud.unizg.hr/_</a:t>
            </a:r>
            <a:r>
              <a:rPr lang="hr-HR" sz="1200" dirty="0" smtClean="0">
                <a:hlinkClick r:id="rId6"/>
              </a:rPr>
              <a:t>download/repository/teaching_for_learning_cro.pdf</a:t>
            </a:r>
            <a:r>
              <a:rPr lang="hr-HR" sz="1200" dirty="0" smtClean="0"/>
              <a:t> </a:t>
            </a:r>
            <a:r>
              <a:rPr lang="hr-HR" sz="1100" dirty="0" smtClean="0"/>
              <a:t>(</a:t>
            </a:r>
            <a:r>
              <a:rPr lang="hr-HR" sz="1100" dirty="0" err="1" smtClean="0"/>
              <a:t>pristupljeno</a:t>
            </a:r>
            <a:r>
              <a:rPr lang="hr-HR" sz="1100" dirty="0" smtClean="0"/>
              <a:t> 10.5.2020.)</a:t>
            </a:r>
          </a:p>
          <a:p>
            <a:pPr marL="609417" indent="-609417">
              <a:lnSpc>
                <a:spcPct val="150000"/>
              </a:lnSpc>
              <a:spcBef>
                <a:spcPts val="400"/>
              </a:spcBef>
              <a:buClr>
                <a:schemeClr val="accent1"/>
              </a:buClr>
              <a:buSzPct val="68000"/>
              <a:defRPr/>
            </a:pPr>
            <a:r>
              <a:rPr lang="hr-HR" sz="1400" dirty="0"/>
              <a:t>8</a:t>
            </a:r>
            <a:r>
              <a:rPr lang="hr-HR" sz="1400" dirty="0" smtClean="0"/>
              <a:t>. Škola za život. </a:t>
            </a:r>
            <a:r>
              <a:rPr lang="hr-HR" sz="1400" dirty="0">
                <a:hlinkClick r:id="rId7"/>
              </a:rPr>
              <a:t>https://skolazazivot.hr/kurikulumi-2</a:t>
            </a:r>
            <a:r>
              <a:rPr lang="hr-HR" sz="1400" dirty="0" smtClean="0">
                <a:hlinkClick r:id="rId7"/>
              </a:rPr>
              <a:t>/</a:t>
            </a:r>
            <a:r>
              <a:rPr lang="hr-HR" sz="1400" dirty="0" smtClean="0"/>
              <a:t> </a:t>
            </a:r>
            <a:r>
              <a:rPr lang="hr-HR" sz="1100" dirty="0" smtClean="0"/>
              <a:t>(</a:t>
            </a:r>
            <a:r>
              <a:rPr lang="hr-HR" sz="1100" dirty="0" err="1" smtClean="0"/>
              <a:t>pristupljeno</a:t>
            </a:r>
            <a:r>
              <a:rPr lang="hr-HR" sz="1100" dirty="0" smtClean="0"/>
              <a:t> 10.5.2020.)</a:t>
            </a:r>
            <a:endParaRPr lang="hr-HR" sz="1100" dirty="0"/>
          </a:p>
          <a:p>
            <a:pPr marL="609417" indent="-609417">
              <a:lnSpc>
                <a:spcPct val="150000"/>
              </a:lnSpc>
              <a:spcBef>
                <a:spcPts val="400"/>
              </a:spcBef>
              <a:buClr>
                <a:schemeClr val="accent1"/>
              </a:buClr>
              <a:buSzPct val="68000"/>
              <a:defRPr/>
            </a:pPr>
            <a:r>
              <a:rPr lang="hr-HR" sz="1400" dirty="0"/>
              <a:t>9</a:t>
            </a:r>
            <a:r>
              <a:rPr lang="hr-HR" sz="1400" dirty="0" smtClean="0"/>
              <a:t>. </a:t>
            </a:r>
            <a:r>
              <a:rPr lang="hr-HR" sz="1400" dirty="0" err="1"/>
              <a:t>Špiranec</a:t>
            </a:r>
            <a:r>
              <a:rPr lang="hr-HR" sz="1400" dirty="0"/>
              <a:t>, Sonja; </a:t>
            </a:r>
            <a:r>
              <a:rPr lang="hr-HR" sz="1400" dirty="0" err="1"/>
              <a:t>Banek</a:t>
            </a:r>
            <a:r>
              <a:rPr lang="hr-HR" sz="1400" dirty="0"/>
              <a:t> Zorica, Mihaela. 2008</a:t>
            </a:r>
            <a:r>
              <a:rPr lang="hr-HR" sz="1400" b="1" dirty="0"/>
              <a:t>. </a:t>
            </a:r>
            <a:r>
              <a:rPr lang="hr-HR" sz="1400" b="1" i="1" dirty="0"/>
              <a:t>Informacijska pismenost</a:t>
            </a:r>
            <a:r>
              <a:rPr lang="hr-HR" sz="1400" dirty="0"/>
              <a:t>. Filozofski fakultet. </a:t>
            </a:r>
            <a:r>
              <a:rPr lang="hr-HR" sz="1400" dirty="0" smtClean="0"/>
              <a:t>Zagreb.</a:t>
            </a:r>
            <a:endParaRPr lang="hr-HR" sz="1400" dirty="0"/>
          </a:p>
          <a:p>
            <a:pPr marL="609417" indent="-609417">
              <a:lnSpc>
                <a:spcPct val="150000"/>
              </a:lnSpc>
              <a:spcBef>
                <a:spcPts val="400"/>
              </a:spcBef>
              <a:buClr>
                <a:schemeClr val="accent1"/>
              </a:buClr>
              <a:buSzPct val="68000"/>
              <a:defRPr/>
            </a:pPr>
            <a:r>
              <a:rPr lang="hr-HR" sz="1400" dirty="0" smtClean="0"/>
              <a:t>10. </a:t>
            </a:r>
            <a:r>
              <a:rPr lang="hr-HR" sz="1400" dirty="0" err="1"/>
              <a:t>Vizek</a:t>
            </a:r>
            <a:r>
              <a:rPr lang="hr-HR" sz="1400" dirty="0"/>
              <a:t>-Vidović, </a:t>
            </a:r>
            <a:r>
              <a:rPr lang="hr-HR" sz="1400" dirty="0" err="1"/>
              <a:t>V.lasta</a:t>
            </a:r>
            <a:r>
              <a:rPr lang="hr-HR" sz="1400" dirty="0"/>
              <a:t> i dr. 2003.  </a:t>
            </a:r>
            <a:r>
              <a:rPr lang="hr-HR" sz="1400" b="1" i="1" dirty="0"/>
              <a:t>Psihologija obrazovanja</a:t>
            </a:r>
            <a:r>
              <a:rPr lang="hr-HR" sz="1400" b="1" dirty="0"/>
              <a:t>.</a:t>
            </a:r>
            <a:r>
              <a:rPr lang="hr-HR" sz="1400" dirty="0"/>
              <a:t> IEP-VERN. Zagreb.(Planiranje i evaluacija obrazovnog procesa.  (str. 405-468).</a:t>
            </a:r>
          </a:p>
          <a:p>
            <a:pPr marL="609417" indent="-609417">
              <a:lnSpc>
                <a:spcPct val="150000"/>
              </a:lnSpc>
              <a:spcBef>
                <a:spcPts val="400"/>
              </a:spcBef>
              <a:buClr>
                <a:schemeClr val="accent1"/>
              </a:buClr>
              <a:buSzPct val="68000"/>
              <a:defRPr/>
            </a:pPr>
            <a:r>
              <a:rPr lang="hr-HR" sz="1400" dirty="0" smtClean="0"/>
              <a:t>11. </a:t>
            </a:r>
            <a:r>
              <a:rPr lang="hr-HR" altLang="sr-Latn-RS" sz="1400" dirty="0" err="1"/>
              <a:t>Vizek</a:t>
            </a:r>
            <a:r>
              <a:rPr lang="hr-HR" altLang="sr-Latn-RS" sz="1400" dirty="0"/>
              <a:t> Vidović, Vlasta. 2008. </a:t>
            </a:r>
            <a:r>
              <a:rPr lang="hr-HR" altLang="sr-Latn-RS" sz="1400" b="1" i="1" dirty="0"/>
              <a:t>Ishodi učenja u obrazovanju učitelja i nastavnika </a:t>
            </a:r>
            <a:r>
              <a:rPr lang="hr-HR" altLang="sr-Latn-RS" sz="1400" i="1" dirty="0"/>
              <a:t>– </a:t>
            </a:r>
            <a:r>
              <a:rPr lang="hr-HR" altLang="sr-Latn-RS" sz="1400" b="1" i="1" dirty="0"/>
              <a:t>konceptualni </a:t>
            </a:r>
            <a:r>
              <a:rPr lang="hr-HR" altLang="sr-Latn-RS" sz="1400" b="1" i="1" dirty="0" smtClean="0"/>
              <a:t>okvir</a:t>
            </a:r>
            <a:r>
              <a:rPr lang="hr-HR" altLang="sr-Latn-RS" sz="1400" dirty="0"/>
              <a:t>.</a:t>
            </a:r>
            <a:r>
              <a:rPr lang="hr-HR" altLang="sr-Latn-RS" sz="1400" i="1" dirty="0" smtClean="0"/>
              <a:t> AZOO. </a:t>
            </a:r>
            <a:r>
              <a:rPr lang="hr-HR" altLang="sr-Latn-RS" sz="1400" dirty="0"/>
              <a:t>Zagreb.</a:t>
            </a:r>
            <a:endParaRPr lang="hr-HR" sz="1400" dirty="0"/>
          </a:p>
          <a:p>
            <a:pPr marL="609417" indent="-609417">
              <a:spcBef>
                <a:spcPts val="400"/>
              </a:spcBef>
              <a:buClr>
                <a:schemeClr val="accent1"/>
              </a:buClr>
              <a:buSzPct val="68000"/>
              <a:defRPr/>
            </a:pPr>
            <a:endParaRPr lang="hr-HR" sz="1600" dirty="0"/>
          </a:p>
          <a:p>
            <a:pPr marL="609417" indent="-609417">
              <a:lnSpc>
                <a:spcPct val="150000"/>
              </a:lnSpc>
              <a:spcBef>
                <a:spcPts val="400"/>
              </a:spcBef>
              <a:buClr>
                <a:schemeClr val="accent1"/>
              </a:buClr>
              <a:buSzPct val="68000"/>
              <a:defRPr/>
            </a:pPr>
            <a:endParaRPr lang="hr-HR" sz="1600" i="1" dirty="0"/>
          </a:p>
        </p:txBody>
      </p:sp>
    </p:spTree>
    <p:extLst>
      <p:ext uri="{BB962C8B-B14F-4D97-AF65-F5344CB8AC3E}">
        <p14:creationId xmlns:p14="http://schemas.microsoft.com/office/powerpoint/2010/main" val="1194996046"/>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92250" y="624111"/>
            <a:ext cx="8909366" cy="758641"/>
          </a:xfrm>
        </p:spPr>
        <p:txBody>
          <a:bodyPr>
            <a:normAutofit/>
          </a:bodyPr>
          <a:lstStyle/>
          <a:p>
            <a:r>
              <a:rPr lang="hr-HR" sz="2800" dirty="0" smtClean="0"/>
              <a:t>Korišteni izvori – GIK, tematsko planiranje</a:t>
            </a:r>
            <a:endParaRPr lang="hr-HR" sz="2800" dirty="0"/>
          </a:p>
        </p:txBody>
      </p:sp>
      <p:sp>
        <p:nvSpPr>
          <p:cNvPr id="3" name="Rezervirano mjesto sadržaja 2"/>
          <p:cNvSpPr>
            <a:spLocks noGrp="1"/>
          </p:cNvSpPr>
          <p:nvPr>
            <p:ph idx="1"/>
          </p:nvPr>
        </p:nvSpPr>
        <p:spPr/>
        <p:txBody>
          <a:bodyPr/>
          <a:lstStyle/>
          <a:p>
            <a:endParaRPr lang="hr-HR" dirty="0" smtClean="0">
              <a:hlinkClick r:id=""/>
            </a:endParaRPr>
          </a:p>
          <a:p>
            <a:r>
              <a:rPr lang="hr-HR" sz="1400" dirty="0" smtClean="0">
                <a:hlinkClick r:id=""/>
              </a:rPr>
              <a:t>Jukić, M. </a:t>
            </a:r>
            <a:r>
              <a:rPr lang="hr-HR" sz="1400" dirty="0" err="1" smtClean="0">
                <a:hlinkClick r:id="rId2"/>
              </a:rPr>
              <a:t>et</a:t>
            </a:r>
            <a:r>
              <a:rPr lang="hr-HR" sz="1400" dirty="0" smtClean="0">
                <a:hlinkClick r:id="rId2"/>
              </a:rPr>
              <a:t> </a:t>
            </a:r>
            <a:r>
              <a:rPr lang="hr-HR" sz="1400" dirty="0" err="1" smtClean="0">
                <a:hlinkClick r:id="rId2"/>
              </a:rPr>
              <a:t>al</a:t>
            </a:r>
            <a:r>
              <a:rPr lang="hr-HR" sz="1400" dirty="0" smtClean="0"/>
              <a:t>. </a:t>
            </a:r>
            <a:r>
              <a:rPr lang="hr-HR" sz="1400" i="1" dirty="0" smtClean="0">
                <a:hlinkClick r:id=""/>
              </a:rPr>
              <a:t>Hrvatska čitanka 5 : za 5. razred osnovne škole</a:t>
            </a:r>
            <a:r>
              <a:rPr lang="hr-HR" sz="1400" dirty="0" smtClean="0">
                <a:hlinkClick r:id=""/>
              </a:rPr>
              <a:t>. Zagreb : Ljevak, 2019.</a:t>
            </a:r>
          </a:p>
          <a:p>
            <a:r>
              <a:rPr lang="hr-HR" sz="1400" dirty="0" smtClean="0">
                <a:hlinkClick r:id=""/>
              </a:rPr>
              <a:t>Metodički priručnici:   </a:t>
            </a:r>
          </a:p>
          <a:p>
            <a:r>
              <a:rPr lang="hr-HR" sz="1400" dirty="0" smtClean="0">
                <a:hlinkClick r:id=""/>
              </a:rPr>
              <a:t>https</a:t>
            </a:r>
            <a:r>
              <a:rPr lang="hr-HR" sz="1400" dirty="0">
                <a:hlinkClick r:id="rId2"/>
              </a:rPr>
              <a:t>://skolazazivot.hr/obrazovni-sadrzaji/metodicki-prirucnici/metodicki-prirucnici-za-osnovnu-skolu</a:t>
            </a:r>
            <a:r>
              <a:rPr lang="hr-HR" sz="1400" dirty="0" smtClean="0">
                <a:hlinkClick r:id="rId2"/>
              </a:rPr>
              <a:t>/</a:t>
            </a:r>
            <a:r>
              <a:rPr lang="hr-HR" sz="1400" dirty="0" smtClean="0"/>
              <a:t> (30.8.2020.)</a:t>
            </a:r>
            <a:endParaRPr lang="hr-HR" sz="1400" dirty="0"/>
          </a:p>
          <a:p>
            <a:r>
              <a:rPr lang="hr-HR" sz="1400" dirty="0">
                <a:hlinkClick r:id="rId3"/>
              </a:rPr>
              <a:t>https://skolazazivot.hr/kurikulumi-2</a:t>
            </a:r>
            <a:r>
              <a:rPr lang="hr-HR" sz="1400" dirty="0" smtClean="0">
                <a:hlinkClick r:id="rId3"/>
              </a:rPr>
              <a:t>/</a:t>
            </a:r>
            <a:r>
              <a:rPr lang="hr-HR" sz="1400" dirty="0"/>
              <a:t> </a:t>
            </a:r>
            <a:r>
              <a:rPr lang="hr-HR" sz="1400" dirty="0" smtClean="0"/>
              <a:t>(1.9.2020.)</a:t>
            </a:r>
            <a:endParaRPr lang="hr-HR" sz="1400" dirty="0"/>
          </a:p>
          <a:p>
            <a:r>
              <a:rPr lang="hr-HR" sz="1400" dirty="0">
                <a:hlinkClick r:id="rId4"/>
              </a:rPr>
              <a:t>https://www.ucl.ac.uk/learning-designer/</a:t>
            </a:r>
            <a:r>
              <a:rPr lang="hr-HR" sz="1400" dirty="0"/>
              <a:t> (</a:t>
            </a:r>
            <a:r>
              <a:rPr lang="hr-HR" sz="1400" dirty="0" smtClean="0"/>
              <a:t>1.9.2020.)</a:t>
            </a:r>
          </a:p>
          <a:p>
            <a:endParaRPr lang="hr-HR" dirty="0"/>
          </a:p>
          <a:p>
            <a:endParaRPr lang="hr-HR" dirty="0"/>
          </a:p>
        </p:txBody>
      </p:sp>
    </p:spTree>
    <p:extLst>
      <p:ext uri="{BB962C8B-B14F-4D97-AF65-F5344CB8AC3E}">
        <p14:creationId xmlns:p14="http://schemas.microsoft.com/office/powerpoint/2010/main" val="226154859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940" y="620688"/>
            <a:ext cx="8909366" cy="694396"/>
          </a:xfrm>
          <a:solidFill>
            <a:srgbClr val="FFC000"/>
          </a:solidFill>
        </p:spPr>
        <p:txBody>
          <a:bodyPr>
            <a:normAutofit/>
          </a:bodyPr>
          <a:lstStyle/>
          <a:p>
            <a:r>
              <a:rPr lang="hr-HR" sz="3200" b="1" dirty="0" smtClean="0">
                <a:solidFill>
                  <a:srgbClr val="002060"/>
                </a:solidFill>
                <a:latin typeface="+mn-lt"/>
              </a:rPr>
              <a:t>Ključne kompetencije  za cjeloživotno učenje</a:t>
            </a:r>
            <a:endParaRPr lang="hr-HR" sz="3200" b="1" dirty="0">
              <a:solidFill>
                <a:srgbClr val="002060"/>
              </a:solidFill>
              <a:latin typeface="+mn-lt"/>
            </a:endParaRPr>
          </a:p>
        </p:txBody>
      </p:sp>
      <p:sp>
        <p:nvSpPr>
          <p:cNvPr id="3" name="Content Placeholder 2"/>
          <p:cNvSpPr>
            <a:spLocks noGrp="1"/>
          </p:cNvSpPr>
          <p:nvPr>
            <p:ph idx="1"/>
          </p:nvPr>
        </p:nvSpPr>
        <p:spPr>
          <a:xfrm>
            <a:off x="1557908" y="1418640"/>
            <a:ext cx="9495576" cy="3777622"/>
          </a:xfrm>
        </p:spPr>
        <p:txBody>
          <a:bodyPr/>
          <a:lstStyle/>
          <a:p>
            <a:r>
              <a:rPr lang="hr-HR" dirty="0"/>
              <a:t>Svi moraju biti </a:t>
            </a:r>
            <a:r>
              <a:rPr lang="hr-HR" dirty="0" smtClean="0"/>
              <a:t>sposobni:</a:t>
            </a:r>
          </a:p>
          <a:p>
            <a:r>
              <a:rPr lang="hr-HR" dirty="0" smtClean="0"/>
              <a:t>držati </a:t>
            </a:r>
            <a:r>
              <a:rPr lang="hr-HR" dirty="0"/>
              <a:t>korak s novim znanjima i informacijama i znati kako ih </a:t>
            </a:r>
            <a:r>
              <a:rPr lang="hr-HR" dirty="0" smtClean="0"/>
              <a:t>procjenjivati</a:t>
            </a:r>
          </a:p>
          <a:p>
            <a:r>
              <a:rPr lang="hr-HR" dirty="0" smtClean="0"/>
              <a:t>upravljati </a:t>
            </a:r>
            <a:r>
              <a:rPr lang="hr-HR" dirty="0"/>
              <a:t>brzim protokom informacija i međuljudskom </a:t>
            </a:r>
            <a:r>
              <a:rPr lang="hr-HR" dirty="0" smtClean="0"/>
              <a:t>komunikacijom</a:t>
            </a:r>
          </a:p>
          <a:p>
            <a:r>
              <a:rPr lang="hr-HR" dirty="0" smtClean="0"/>
              <a:t>vrlo </a:t>
            </a:r>
            <a:r>
              <a:rPr lang="hr-HR" dirty="0"/>
              <a:t>se brzo i učinkovito prelaziti s jedne vrste proizvoda i usluga na </a:t>
            </a:r>
            <a:r>
              <a:rPr lang="hr-HR" dirty="0" smtClean="0"/>
              <a:t>drugu </a:t>
            </a:r>
            <a:endParaRPr lang="hr-HR" dirty="0"/>
          </a:p>
          <a:p>
            <a:r>
              <a:rPr lang="hr-HR" dirty="0" smtClean="0"/>
              <a:t>raditi </a:t>
            </a:r>
            <a:r>
              <a:rPr lang="hr-HR" dirty="0"/>
              <a:t>u okolini koja je višeslojna i </a:t>
            </a:r>
            <a:r>
              <a:rPr lang="hr-HR" dirty="0" smtClean="0"/>
              <a:t>kompleksna</a:t>
            </a:r>
          </a:p>
          <a:p>
            <a:r>
              <a:rPr lang="hr-HR" dirty="0" smtClean="0"/>
              <a:t>tolerirati </a:t>
            </a:r>
            <a:r>
              <a:rPr lang="hr-HR" dirty="0"/>
              <a:t>i poštovati razlike među pojedincima i grupama te ih iskoristiti za svoju </a:t>
            </a:r>
            <a:r>
              <a:rPr lang="hr-HR" dirty="0" smtClean="0"/>
              <a:t>dobrobit</a:t>
            </a:r>
          </a:p>
          <a:p>
            <a:pPr marL="0" indent="0">
              <a:buNone/>
            </a:pPr>
            <a:r>
              <a:rPr lang="hr-HR" dirty="0"/>
              <a:t>	</a:t>
            </a:r>
            <a:r>
              <a:rPr lang="hr-HR" dirty="0" smtClean="0"/>
              <a:t>																</a:t>
            </a:r>
            <a:r>
              <a:rPr lang="hr-HR" sz="1200" dirty="0" smtClean="0"/>
              <a:t>A. </a:t>
            </a:r>
            <a:r>
              <a:rPr lang="hr-HR" sz="1200" dirty="0" err="1" smtClean="0"/>
              <a:t>Demetriou</a:t>
            </a:r>
            <a:endParaRPr lang="hr-HR" sz="1200" dirty="0" smtClean="0"/>
          </a:p>
          <a:p>
            <a:endParaRPr lang="hr-HR" dirty="0"/>
          </a:p>
          <a:p>
            <a:endParaRPr lang="hr-HR" dirty="0" smtClean="0"/>
          </a:p>
          <a:p>
            <a:endParaRPr lang="hr-HR" dirty="0" smtClean="0"/>
          </a:p>
          <a:p>
            <a:endParaRPr lang="hr-HR" dirty="0"/>
          </a:p>
        </p:txBody>
      </p:sp>
      <p:pic>
        <p:nvPicPr>
          <p:cNvPr id="1026" name="Picture 2" descr="C:\Users\BIBLIOTEKA\Downloads\GetImage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451" y="3956679"/>
            <a:ext cx="2847131" cy="27126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IBLIOTEKA\Downloads\GetImage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995" y="3882831"/>
            <a:ext cx="3153381" cy="2786529"/>
          </a:xfrm>
          <a:prstGeom prst="rect">
            <a:avLst/>
          </a:prstGeom>
          <a:noFill/>
          <a:extLst>
            <a:ext uri="{909E8E84-426E-40DD-AFC4-6F175D3DCCD1}">
              <a14:hiddenFill xmlns:a14="http://schemas.microsoft.com/office/drawing/2010/main">
                <a:solidFill>
                  <a:srgbClr val="FFFFFF"/>
                </a:solidFill>
              </a14:hiddenFill>
            </a:ext>
          </a:extLst>
        </p:spPr>
      </p:pic>
      <p:sp>
        <p:nvSpPr>
          <p:cNvPr id="6" name="Pravokutnik 5"/>
          <p:cNvSpPr/>
          <p:nvPr/>
        </p:nvSpPr>
        <p:spPr>
          <a:xfrm>
            <a:off x="9296555" y="4149080"/>
            <a:ext cx="1756929" cy="461665"/>
          </a:xfrm>
          <a:prstGeom prst="rect">
            <a:avLst/>
          </a:prstGeom>
        </p:spPr>
        <p:txBody>
          <a:bodyPr wrap="square">
            <a:spAutoFit/>
          </a:bodyPr>
          <a:lstStyle/>
          <a:p>
            <a:r>
              <a:rPr lang="hr-HR" sz="1200" dirty="0" smtClean="0">
                <a:hlinkClick r:id="rId4"/>
              </a:rPr>
              <a:t>¸Poučavanje za učenje</a:t>
            </a:r>
          </a:p>
          <a:p>
            <a:endParaRPr lang="hr-HR" sz="1200" dirty="0"/>
          </a:p>
        </p:txBody>
      </p:sp>
    </p:spTree>
    <p:extLst>
      <p:ext uri="{BB962C8B-B14F-4D97-AF65-F5344CB8AC3E}">
        <p14:creationId xmlns:p14="http://schemas.microsoft.com/office/powerpoint/2010/main" val="181638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1773932" y="548680"/>
            <a:ext cx="8909366" cy="690048"/>
          </a:xfrm>
          <a:solidFill>
            <a:srgbClr val="FFC000"/>
          </a:solidFill>
        </p:spPr>
        <p:txBody>
          <a:bodyPr>
            <a:noAutofit/>
          </a:bodyPr>
          <a:lstStyle/>
          <a:p>
            <a:r>
              <a:rPr lang="hr-HR" altLang="sr-Latn-RS" sz="3200" b="1" dirty="0">
                <a:solidFill>
                  <a:srgbClr val="002060"/>
                </a:solidFill>
                <a:latin typeface="+mn-lt"/>
              </a:rPr>
              <a:t>Temeljne  kompetencije za cjeloživotno </a:t>
            </a:r>
            <a:r>
              <a:rPr lang="hr-HR" altLang="sr-Latn-RS" sz="3200" b="1" dirty="0" smtClean="0">
                <a:solidFill>
                  <a:srgbClr val="002060"/>
                </a:solidFill>
                <a:latin typeface="+mn-lt"/>
              </a:rPr>
              <a:t>učenje</a:t>
            </a:r>
            <a:endParaRPr lang="hr-HR" altLang="sr-Latn-RS" sz="3200" b="1" dirty="0">
              <a:solidFill>
                <a:srgbClr val="002060"/>
              </a:solidFill>
              <a:latin typeface="+mn-lt"/>
            </a:endParaRPr>
          </a:p>
        </p:txBody>
      </p:sp>
      <p:sp>
        <p:nvSpPr>
          <p:cNvPr id="8" name="Rezervirano mjesto teksta 7"/>
          <p:cNvSpPr>
            <a:spLocks noGrp="1"/>
          </p:cNvSpPr>
          <p:nvPr>
            <p:ph type="body" idx="1"/>
          </p:nvPr>
        </p:nvSpPr>
        <p:spPr>
          <a:xfrm>
            <a:off x="2061964" y="1264554"/>
            <a:ext cx="4053730" cy="640445"/>
          </a:xfrm>
        </p:spPr>
        <p:txBody>
          <a:bodyPr/>
          <a:lstStyle/>
          <a:p>
            <a:r>
              <a:rPr lang="hr-HR" sz="2000" dirty="0">
                <a:cs typeface="Lucida Sans Unicode" pitchFamily="34" charset="0"/>
              </a:rPr>
              <a:t> Iz preporuke Vijeća EU </a:t>
            </a:r>
            <a:r>
              <a:rPr lang="hr-HR" sz="2000" b="1" dirty="0">
                <a:cs typeface="Lucida Sans Unicode" pitchFamily="34" charset="0"/>
              </a:rPr>
              <a:t>2006.</a:t>
            </a:r>
            <a:r>
              <a:rPr lang="hr-HR" sz="2000" dirty="0">
                <a:cs typeface="Lucida Sans Unicode" pitchFamily="34" charset="0"/>
              </a:rPr>
              <a:t> preuzeto u NOK-u</a:t>
            </a:r>
            <a:endParaRPr lang="hr-HR" sz="2000" dirty="0"/>
          </a:p>
        </p:txBody>
      </p:sp>
      <p:sp>
        <p:nvSpPr>
          <p:cNvPr id="5" name="Rezervirano mjesto sadržaja 4"/>
          <p:cNvSpPr>
            <a:spLocks noGrp="1"/>
          </p:cNvSpPr>
          <p:nvPr>
            <p:ph sz="half" idx="2"/>
          </p:nvPr>
        </p:nvSpPr>
        <p:spPr>
          <a:xfrm>
            <a:off x="1773932" y="2060848"/>
            <a:ext cx="4680520" cy="3888432"/>
          </a:xfrm>
        </p:spPr>
        <p:txBody>
          <a:bodyPr>
            <a:normAutofit/>
          </a:bodyPr>
          <a:lstStyle/>
          <a:p>
            <a:r>
              <a:rPr lang="hr-HR" sz="1800" dirty="0">
                <a:cs typeface="Lucida Sans Unicode" pitchFamily="34" charset="0"/>
              </a:rPr>
              <a:t>komunikacija na materinskomu </a:t>
            </a:r>
            <a:r>
              <a:rPr lang="hr-HR" sz="1800" dirty="0" smtClean="0">
                <a:cs typeface="Lucida Sans Unicode" pitchFamily="34" charset="0"/>
              </a:rPr>
              <a:t>jeziku</a:t>
            </a:r>
          </a:p>
          <a:p>
            <a:r>
              <a:rPr lang="hr-HR" sz="1800" dirty="0" smtClean="0">
                <a:cs typeface="Lucida Sans Unicode" pitchFamily="34" charset="0"/>
              </a:rPr>
              <a:t>komunikacija </a:t>
            </a:r>
            <a:r>
              <a:rPr lang="hr-HR" sz="1800" dirty="0">
                <a:cs typeface="Lucida Sans Unicode" pitchFamily="34" charset="0"/>
              </a:rPr>
              <a:t>na stranim </a:t>
            </a:r>
            <a:r>
              <a:rPr lang="hr-HR" sz="1800" dirty="0" smtClean="0">
                <a:cs typeface="Lucida Sans Unicode" pitchFamily="34" charset="0"/>
              </a:rPr>
              <a:t>jezicima</a:t>
            </a:r>
          </a:p>
          <a:p>
            <a:r>
              <a:rPr lang="hr-HR" sz="1800" dirty="0" smtClean="0">
                <a:cs typeface="Lucida Sans Unicode" pitchFamily="34" charset="0"/>
              </a:rPr>
              <a:t>matematička </a:t>
            </a:r>
            <a:r>
              <a:rPr lang="hr-HR" sz="1800" dirty="0">
                <a:cs typeface="Lucida Sans Unicode" pitchFamily="34" charset="0"/>
              </a:rPr>
              <a:t>kompetencija i osnovne kompetencije u prirodoslovlju i tehnologiji </a:t>
            </a:r>
            <a:endParaRPr lang="hr-HR" sz="1800" dirty="0" smtClean="0">
              <a:cs typeface="Lucida Sans Unicode" pitchFamily="34" charset="0"/>
            </a:endParaRPr>
          </a:p>
          <a:p>
            <a:r>
              <a:rPr lang="hr-HR" sz="1800" dirty="0" smtClean="0">
                <a:cs typeface="Lucida Sans Unicode" pitchFamily="34" charset="0"/>
              </a:rPr>
              <a:t>digitalna </a:t>
            </a:r>
            <a:r>
              <a:rPr lang="hr-HR" sz="1800" dirty="0">
                <a:cs typeface="Lucida Sans Unicode" pitchFamily="34" charset="0"/>
              </a:rPr>
              <a:t>kompetencija </a:t>
            </a:r>
            <a:endParaRPr lang="hr-HR" sz="1800" dirty="0" smtClean="0">
              <a:cs typeface="Lucida Sans Unicode" pitchFamily="34" charset="0"/>
            </a:endParaRPr>
          </a:p>
          <a:p>
            <a:r>
              <a:rPr lang="hr-HR" sz="1800" dirty="0" smtClean="0">
                <a:cs typeface="Lucida Sans Unicode" pitchFamily="34" charset="0"/>
              </a:rPr>
              <a:t>učiti </a:t>
            </a:r>
            <a:r>
              <a:rPr lang="hr-HR" sz="1800" dirty="0">
                <a:cs typeface="Lucida Sans Unicode" pitchFamily="34" charset="0"/>
              </a:rPr>
              <a:t>kako učiti</a:t>
            </a:r>
            <a:r>
              <a:rPr lang="vi-VN" sz="1800" dirty="0">
                <a:cs typeface="Lucida Sans Unicode" pitchFamily="34" charset="0"/>
              </a:rPr>
              <a:t> </a:t>
            </a:r>
            <a:endParaRPr lang="hr-HR" sz="1800" dirty="0" smtClean="0">
              <a:cs typeface="Lucida Sans Unicode" pitchFamily="34" charset="0"/>
            </a:endParaRPr>
          </a:p>
          <a:p>
            <a:r>
              <a:rPr lang="hr-HR" sz="1800" dirty="0" smtClean="0">
                <a:cs typeface="Lucida Sans Unicode" pitchFamily="34" charset="0"/>
              </a:rPr>
              <a:t>socijalna </a:t>
            </a:r>
            <a:r>
              <a:rPr lang="hr-HR" sz="1800" dirty="0">
                <a:cs typeface="Lucida Sans Unicode" pitchFamily="34" charset="0"/>
              </a:rPr>
              <a:t>i građanska </a:t>
            </a:r>
            <a:r>
              <a:rPr lang="hr-HR" sz="1800" dirty="0" smtClean="0">
                <a:cs typeface="Lucida Sans Unicode" pitchFamily="34" charset="0"/>
              </a:rPr>
              <a:t>kompetencija</a:t>
            </a:r>
          </a:p>
          <a:p>
            <a:r>
              <a:rPr lang="hr-HR" sz="1800" dirty="0" err="1" smtClean="0">
                <a:cs typeface="Lucida Sans Unicode" pitchFamily="34" charset="0"/>
              </a:rPr>
              <a:t>inicijativnost</a:t>
            </a:r>
            <a:r>
              <a:rPr lang="hr-HR" sz="1800" dirty="0" smtClean="0">
                <a:cs typeface="Lucida Sans Unicode" pitchFamily="34" charset="0"/>
              </a:rPr>
              <a:t> </a:t>
            </a:r>
            <a:r>
              <a:rPr lang="hr-HR" sz="1800" dirty="0">
                <a:cs typeface="Lucida Sans Unicode" pitchFamily="34" charset="0"/>
              </a:rPr>
              <a:t>i poduzetnost </a:t>
            </a:r>
            <a:endParaRPr lang="hr-HR" sz="1800" dirty="0" smtClean="0">
              <a:cs typeface="Lucida Sans Unicode" pitchFamily="34" charset="0"/>
            </a:endParaRPr>
          </a:p>
          <a:p>
            <a:r>
              <a:rPr lang="hr-HR" sz="1800" dirty="0" smtClean="0">
                <a:cs typeface="Lucida Sans Unicode" pitchFamily="34" charset="0"/>
              </a:rPr>
              <a:t>kulturna </a:t>
            </a:r>
            <a:r>
              <a:rPr lang="hr-HR" sz="1800" dirty="0">
                <a:cs typeface="Lucida Sans Unicode" pitchFamily="34" charset="0"/>
              </a:rPr>
              <a:t>svijest i izražavanje</a:t>
            </a:r>
          </a:p>
          <a:p>
            <a:endParaRPr lang="hr-HR" sz="1800" dirty="0">
              <a:cs typeface="Lucida Sans Unicode" pitchFamily="34" charset="0"/>
            </a:endParaRPr>
          </a:p>
          <a:p>
            <a:endParaRPr lang="hr-HR" dirty="0"/>
          </a:p>
        </p:txBody>
      </p:sp>
      <p:sp>
        <p:nvSpPr>
          <p:cNvPr id="9" name="Rezervirano mjesto teksta 8"/>
          <p:cNvSpPr>
            <a:spLocks noGrp="1"/>
          </p:cNvSpPr>
          <p:nvPr>
            <p:ph type="body" sz="quarter" idx="3"/>
          </p:nvPr>
        </p:nvSpPr>
        <p:spPr>
          <a:xfrm>
            <a:off x="7155771" y="1264554"/>
            <a:ext cx="3997960" cy="576262"/>
          </a:xfrm>
        </p:spPr>
        <p:txBody>
          <a:bodyPr/>
          <a:lstStyle/>
          <a:p>
            <a:r>
              <a:rPr lang="hr-HR" sz="2000" dirty="0" smtClean="0"/>
              <a:t>Preporuka Vijeća EU </a:t>
            </a:r>
            <a:r>
              <a:rPr lang="hr-HR" sz="2000" b="1" dirty="0" smtClean="0"/>
              <a:t>2019.</a:t>
            </a:r>
            <a:endParaRPr lang="hr-HR" sz="2000" b="1" dirty="0"/>
          </a:p>
        </p:txBody>
      </p:sp>
      <p:sp>
        <p:nvSpPr>
          <p:cNvPr id="10" name="Rezervirano mjesto sadržaja 9"/>
          <p:cNvSpPr>
            <a:spLocks noGrp="1"/>
          </p:cNvSpPr>
          <p:nvPr>
            <p:ph sz="quarter" idx="4"/>
          </p:nvPr>
        </p:nvSpPr>
        <p:spPr>
          <a:xfrm>
            <a:off x="6670475" y="2042687"/>
            <a:ext cx="4968551" cy="3456384"/>
          </a:xfrm>
        </p:spPr>
        <p:txBody>
          <a:bodyPr>
            <a:normAutofit/>
          </a:bodyPr>
          <a:lstStyle/>
          <a:p>
            <a:r>
              <a:rPr lang="hr-HR" dirty="0" smtClean="0"/>
              <a:t>Pismenost</a:t>
            </a:r>
          </a:p>
          <a:p>
            <a:r>
              <a:rPr lang="hr-HR" dirty="0" smtClean="0"/>
              <a:t>Višejezičnost</a:t>
            </a:r>
          </a:p>
          <a:p>
            <a:r>
              <a:rPr lang="hr-HR" sz="1800" dirty="0" smtClean="0"/>
              <a:t>matematička </a:t>
            </a:r>
            <a:r>
              <a:rPr lang="hr-HR" sz="1800" dirty="0"/>
              <a:t>kompetencija te kompetencija u prirodoslovlju i inženjerstvu </a:t>
            </a:r>
            <a:endParaRPr lang="hr-HR" sz="1800" dirty="0" smtClean="0"/>
          </a:p>
          <a:p>
            <a:r>
              <a:rPr lang="hr-HR" sz="1800" dirty="0" smtClean="0"/>
              <a:t>digitalna </a:t>
            </a:r>
            <a:r>
              <a:rPr lang="hr-HR" sz="1800" dirty="0"/>
              <a:t>kompetencija </a:t>
            </a:r>
            <a:endParaRPr lang="hr-HR" sz="1800" dirty="0" smtClean="0"/>
          </a:p>
          <a:p>
            <a:r>
              <a:rPr lang="hr-HR" sz="1800" dirty="0" smtClean="0"/>
              <a:t>osobna</a:t>
            </a:r>
            <a:r>
              <a:rPr lang="hr-HR" sz="1800" dirty="0"/>
              <a:t>, socijalna i kompetencija učiti kako učiti </a:t>
            </a:r>
            <a:endParaRPr lang="hr-HR" sz="1800" dirty="0" smtClean="0"/>
          </a:p>
          <a:p>
            <a:r>
              <a:rPr lang="hr-HR" sz="1800" dirty="0" smtClean="0"/>
              <a:t>građanska kompetencija</a:t>
            </a:r>
          </a:p>
          <a:p>
            <a:r>
              <a:rPr lang="hr-HR" sz="1800" dirty="0" smtClean="0"/>
              <a:t>poduzetništvo</a:t>
            </a:r>
            <a:r>
              <a:rPr lang="hr-HR" sz="1800" dirty="0"/>
              <a:t> </a:t>
            </a:r>
            <a:endParaRPr lang="hr-HR" sz="1800" dirty="0" smtClean="0"/>
          </a:p>
          <a:p>
            <a:r>
              <a:rPr lang="hr-HR" sz="1800" dirty="0" smtClean="0"/>
              <a:t>kulturna </a:t>
            </a:r>
            <a:r>
              <a:rPr lang="hr-HR" sz="1800" dirty="0"/>
              <a:t>svijest i izražavanje. </a:t>
            </a:r>
          </a:p>
          <a:p>
            <a:endParaRPr lang="hr-HR" dirty="0" smtClean="0"/>
          </a:p>
          <a:p>
            <a:endParaRPr lang="hr-HR" dirty="0"/>
          </a:p>
        </p:txBody>
      </p:sp>
      <p:pic>
        <p:nvPicPr>
          <p:cNvPr id="6" name="Slika 5">
            <a:hlinkClick r:id="rId2"/>
          </p:cNvPr>
          <p:cNvPicPr>
            <a:picLocks noChangeAspect="1"/>
          </p:cNvPicPr>
          <p:nvPr/>
        </p:nvPicPr>
        <p:blipFill>
          <a:blip r:embed="rId3"/>
          <a:stretch>
            <a:fillRect/>
          </a:stretch>
        </p:blipFill>
        <p:spPr>
          <a:xfrm>
            <a:off x="405780" y="1412776"/>
            <a:ext cx="1255885" cy="1798476"/>
          </a:xfrm>
          <a:prstGeom prst="rect">
            <a:avLst/>
          </a:prstGeom>
        </p:spPr>
      </p:pic>
      <p:pic>
        <p:nvPicPr>
          <p:cNvPr id="11" name="Slika 10">
            <a:hlinkClick r:id="rId4"/>
          </p:cNvPr>
          <p:cNvPicPr>
            <a:picLocks noChangeAspect="1"/>
          </p:cNvPicPr>
          <p:nvPr/>
        </p:nvPicPr>
        <p:blipFill>
          <a:blip r:embed="rId5"/>
          <a:stretch>
            <a:fillRect/>
          </a:stretch>
        </p:blipFill>
        <p:spPr>
          <a:xfrm>
            <a:off x="10198868" y="4365104"/>
            <a:ext cx="1591378" cy="2251831"/>
          </a:xfrm>
          <a:prstGeom prst="rect">
            <a:avLst/>
          </a:prstGeom>
        </p:spPr>
      </p:pic>
    </p:spTree>
    <p:extLst>
      <p:ext uri="{BB962C8B-B14F-4D97-AF65-F5344CB8AC3E}">
        <p14:creationId xmlns:p14="http://schemas.microsoft.com/office/powerpoint/2010/main" val="31238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773931" y="1340768"/>
            <a:ext cx="10172455" cy="5328592"/>
          </a:xfrm>
        </p:spPr>
        <p:txBody>
          <a:bodyPr>
            <a:normAutofit/>
          </a:bodyPr>
          <a:lstStyle/>
          <a:p>
            <a:endParaRPr lang="hr-HR" sz="1800" dirty="0">
              <a:solidFill>
                <a:srgbClr val="002060"/>
              </a:solidFill>
            </a:endParaRPr>
          </a:p>
          <a:p>
            <a:r>
              <a:rPr lang="hr-HR" sz="1800" dirty="0"/>
              <a:t>Školski kurikulum i knjižnica: INA, programi, </a:t>
            </a:r>
            <a:r>
              <a:rPr lang="hr-HR" sz="1800" dirty="0" smtClean="0"/>
              <a:t>projekti</a:t>
            </a:r>
          </a:p>
          <a:p>
            <a:pPr marL="0" indent="0">
              <a:buNone/>
            </a:pPr>
            <a:r>
              <a:rPr lang="hr-HR" sz="1800" b="1" dirty="0" smtClean="0"/>
              <a:t>       2006.-2019.</a:t>
            </a:r>
          </a:p>
          <a:p>
            <a:pPr>
              <a:defRPr/>
            </a:pPr>
            <a:r>
              <a:rPr lang="hr-HR" sz="1800" dirty="0">
                <a:solidFill>
                  <a:srgbClr val="FF0000"/>
                </a:solidFill>
                <a:cs typeface="Arial" charset="0"/>
              </a:rPr>
              <a:t>3. r.  Hrvatski jezik – medijska kultura: </a:t>
            </a:r>
            <a:r>
              <a:rPr lang="hr-HR" sz="1800" b="1" dirty="0">
                <a:solidFill>
                  <a:srgbClr val="FF0000"/>
                </a:solidFill>
                <a:cs typeface="Arial" charset="0"/>
              </a:rPr>
              <a:t>Tema:</a:t>
            </a:r>
            <a:r>
              <a:rPr lang="hr-HR" sz="1800" b="1" dirty="0">
                <a:solidFill>
                  <a:srgbClr val="FF0000"/>
                </a:solidFill>
              </a:rPr>
              <a:t> Dječja enciklopedija</a:t>
            </a:r>
          </a:p>
          <a:p>
            <a:pPr>
              <a:defRPr/>
            </a:pPr>
            <a:r>
              <a:rPr lang="hr-HR" sz="1900" b="1" dirty="0">
                <a:solidFill>
                  <a:srgbClr val="002060"/>
                </a:solidFill>
              </a:rPr>
              <a:t>KIP </a:t>
            </a:r>
          </a:p>
          <a:p>
            <a:pPr>
              <a:defRPr/>
            </a:pPr>
            <a:r>
              <a:rPr lang="hr-HR" sz="1800" b="1" dirty="0">
                <a:solidFill>
                  <a:srgbClr val="002060"/>
                </a:solidFill>
              </a:rPr>
              <a:t>1. Tema: </a:t>
            </a:r>
            <a:r>
              <a:rPr lang="hr-HR" sz="1800" dirty="0">
                <a:solidFill>
                  <a:srgbClr val="002060"/>
                </a:solidFill>
              </a:rPr>
              <a:t>Put knjige od autora do čitatelja</a:t>
            </a:r>
            <a:br>
              <a:rPr lang="hr-HR" sz="1800" dirty="0">
                <a:solidFill>
                  <a:srgbClr val="002060"/>
                </a:solidFill>
              </a:rPr>
            </a:br>
            <a:r>
              <a:rPr lang="hr-HR" sz="1800" b="1" dirty="0">
                <a:solidFill>
                  <a:srgbClr val="002060"/>
                </a:solidFill>
              </a:rPr>
              <a:t>2. Tema: </a:t>
            </a:r>
            <a:r>
              <a:rPr lang="hr-HR" sz="1800" dirty="0">
                <a:solidFill>
                  <a:srgbClr val="002060"/>
                </a:solidFill>
              </a:rPr>
              <a:t>Mjesna (gradska/narodna) knjižnica </a:t>
            </a:r>
          </a:p>
          <a:p>
            <a:pPr marL="0" indent="0">
              <a:buNone/>
              <a:defRPr/>
            </a:pPr>
            <a:endParaRPr lang="hr-HR" sz="1800" dirty="0">
              <a:solidFill>
                <a:srgbClr val="002060"/>
              </a:solidFill>
            </a:endParaRPr>
          </a:p>
          <a:p>
            <a:pPr>
              <a:defRPr/>
            </a:pPr>
            <a:r>
              <a:rPr lang="hr-HR" sz="1800" b="1" dirty="0">
                <a:solidFill>
                  <a:srgbClr val="FF0000"/>
                </a:solidFill>
              </a:rPr>
              <a:t>4. r. </a:t>
            </a:r>
            <a:r>
              <a:rPr lang="hr-HR" sz="1800" dirty="0">
                <a:solidFill>
                  <a:srgbClr val="FF0000"/>
                </a:solidFill>
                <a:cs typeface="Arial" charset="0"/>
              </a:rPr>
              <a:t>Hrvatski jezik – medijska kultura: Tema: </a:t>
            </a:r>
            <a:r>
              <a:rPr lang="hr-HR" sz="1800" b="1" dirty="0">
                <a:solidFill>
                  <a:srgbClr val="FF0000"/>
                </a:solidFill>
              </a:rPr>
              <a:t> Služenje </a:t>
            </a:r>
            <a:r>
              <a:rPr lang="hr-HR" sz="1800" b="1" dirty="0" smtClean="0">
                <a:solidFill>
                  <a:srgbClr val="FF0000"/>
                </a:solidFill>
              </a:rPr>
              <a:t>rječnikom</a:t>
            </a:r>
          </a:p>
          <a:p>
            <a:pPr marL="0" indent="0">
              <a:buNone/>
              <a:defRPr/>
            </a:pPr>
            <a:r>
              <a:rPr lang="hr-HR" sz="1800" b="1" dirty="0">
                <a:solidFill>
                  <a:srgbClr val="FF0000"/>
                </a:solidFill>
              </a:rPr>
              <a:t> </a:t>
            </a:r>
            <a:r>
              <a:rPr lang="hr-HR" sz="1800" b="1" dirty="0" smtClean="0">
                <a:solidFill>
                  <a:srgbClr val="FF0000"/>
                </a:solidFill>
              </a:rPr>
              <a:t>      i </a:t>
            </a:r>
            <a:r>
              <a:rPr lang="hr-HR" sz="1800" b="1" dirty="0">
                <a:solidFill>
                  <a:srgbClr val="FF0000"/>
                </a:solidFill>
              </a:rPr>
              <a:t>školskim pravopisom</a:t>
            </a:r>
          </a:p>
          <a:p>
            <a:pPr>
              <a:lnSpc>
                <a:spcPct val="110000"/>
              </a:lnSpc>
              <a:defRPr/>
            </a:pPr>
            <a:r>
              <a:rPr lang="hr-HR" sz="1800" b="1" dirty="0">
                <a:solidFill>
                  <a:srgbClr val="002060"/>
                </a:solidFill>
              </a:rPr>
              <a:t>KIP </a:t>
            </a:r>
          </a:p>
          <a:p>
            <a:pPr>
              <a:lnSpc>
                <a:spcPct val="110000"/>
              </a:lnSpc>
              <a:defRPr/>
            </a:pPr>
            <a:r>
              <a:rPr lang="hr-HR" sz="1800" b="1" dirty="0">
                <a:solidFill>
                  <a:srgbClr val="002060"/>
                </a:solidFill>
              </a:rPr>
              <a:t>1. Tema: </a:t>
            </a:r>
            <a:r>
              <a:rPr lang="hr-HR" sz="1800" dirty="0">
                <a:solidFill>
                  <a:srgbClr val="002060"/>
                </a:solidFill>
                <a:cs typeface="Arial" charset="0"/>
              </a:rPr>
              <a:t>Referentna zbirka - priručnici </a:t>
            </a:r>
            <a:endParaRPr lang="hr-HR" sz="1800" dirty="0" smtClean="0">
              <a:solidFill>
                <a:srgbClr val="002060"/>
              </a:solidFill>
              <a:cs typeface="Arial" charset="0"/>
            </a:endParaRPr>
          </a:p>
          <a:p>
            <a:pPr>
              <a:lnSpc>
                <a:spcPct val="110000"/>
              </a:lnSpc>
              <a:defRPr/>
            </a:pPr>
            <a:r>
              <a:rPr lang="hr-HR" sz="1800" b="1" dirty="0" smtClean="0">
                <a:solidFill>
                  <a:srgbClr val="002060"/>
                </a:solidFill>
              </a:rPr>
              <a:t>2</a:t>
            </a:r>
            <a:r>
              <a:rPr lang="hr-HR" sz="1800" b="1" dirty="0">
                <a:solidFill>
                  <a:srgbClr val="002060"/>
                </a:solidFill>
              </a:rPr>
              <a:t>. </a:t>
            </a:r>
            <a:r>
              <a:rPr lang="hr-HR" sz="1800" b="1" dirty="0" smtClean="0">
                <a:solidFill>
                  <a:srgbClr val="002060"/>
                </a:solidFill>
              </a:rPr>
              <a:t>Tema: </a:t>
            </a:r>
            <a:r>
              <a:rPr lang="hr-HR" sz="1800" dirty="0">
                <a:solidFill>
                  <a:srgbClr val="002060"/>
                </a:solidFill>
                <a:cs typeface="Arial" charset="0"/>
              </a:rPr>
              <a:t>Književno-komunikacijsko-informacijska kultura </a:t>
            </a:r>
          </a:p>
          <a:p>
            <a:pPr>
              <a:lnSpc>
                <a:spcPct val="110000"/>
              </a:lnSpc>
              <a:defRPr/>
            </a:pPr>
            <a:endParaRPr lang="hr-HR" sz="1800" b="1" dirty="0" smtClean="0">
              <a:solidFill>
                <a:srgbClr val="002060"/>
              </a:solidFill>
              <a:cs typeface="Arial" charset="0"/>
            </a:endParaRPr>
          </a:p>
          <a:p>
            <a:pPr>
              <a:lnSpc>
                <a:spcPct val="110000"/>
              </a:lnSpc>
            </a:pPr>
            <a:endParaRPr lang="hr-HR" dirty="0"/>
          </a:p>
        </p:txBody>
      </p:sp>
      <p:sp>
        <p:nvSpPr>
          <p:cNvPr id="4" name="Rectangle 2"/>
          <p:cNvSpPr>
            <a:spLocks noGrp="1" noChangeArrowheads="1"/>
          </p:cNvSpPr>
          <p:nvPr>
            <p:ph type="title"/>
          </p:nvPr>
        </p:nvSpPr>
        <p:spPr>
          <a:xfrm>
            <a:off x="1765338" y="620688"/>
            <a:ext cx="9655676" cy="648072"/>
          </a:xfrm>
          <a:solidFill>
            <a:srgbClr val="FFC000"/>
          </a:solidFill>
        </p:spPr>
        <p:txBody>
          <a:bodyPr>
            <a:noAutofit/>
          </a:bodyPr>
          <a:lstStyle/>
          <a:p>
            <a:r>
              <a:rPr lang="hr-HR" altLang="sr-Latn-RS" sz="3199" b="1" dirty="0" smtClean="0">
                <a:solidFill>
                  <a:srgbClr val="002060"/>
                </a:solidFill>
                <a:latin typeface="+mn-lt"/>
              </a:rPr>
              <a:t>Školski knjižničari – prilagodba promjenama </a:t>
            </a:r>
            <a:endParaRPr lang="hr-HR" altLang="sr-Latn-RS" sz="3199" b="1" dirty="0">
              <a:solidFill>
                <a:srgbClr val="002060"/>
              </a:solidFill>
              <a:latin typeface="+mn-lt"/>
            </a:endParaRPr>
          </a:p>
        </p:txBody>
      </p:sp>
      <p:pic>
        <p:nvPicPr>
          <p:cNvPr id="5" name="Slika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0746" y="1613546"/>
            <a:ext cx="1214592" cy="1774599"/>
          </a:xfrm>
          <a:prstGeom prst="rect">
            <a:avLst/>
          </a:prstGeom>
        </p:spPr>
      </p:pic>
      <p:pic>
        <p:nvPicPr>
          <p:cNvPr id="7" name="Slika 6"/>
          <p:cNvPicPr>
            <a:picLocks noChangeAspect="1"/>
          </p:cNvPicPr>
          <p:nvPr/>
        </p:nvPicPr>
        <p:blipFill>
          <a:blip r:embed="rId4"/>
          <a:stretch>
            <a:fillRect/>
          </a:stretch>
        </p:blipFill>
        <p:spPr>
          <a:xfrm>
            <a:off x="8974732" y="2636912"/>
            <a:ext cx="2755631" cy="3920068"/>
          </a:xfrm>
          <a:prstGeom prst="rect">
            <a:avLst/>
          </a:prstGeom>
        </p:spPr>
      </p:pic>
    </p:spTree>
    <p:extLst>
      <p:ext uri="{BB962C8B-B14F-4D97-AF65-F5344CB8AC3E}">
        <p14:creationId xmlns:p14="http://schemas.microsoft.com/office/powerpoint/2010/main" val="2167857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slov 1"/>
          <p:cNvSpPr>
            <a:spLocks noGrp="1"/>
          </p:cNvSpPr>
          <p:nvPr>
            <p:ph type="title"/>
          </p:nvPr>
        </p:nvSpPr>
        <p:spPr>
          <a:xfrm>
            <a:off x="1557908" y="620688"/>
            <a:ext cx="8909366" cy="576064"/>
          </a:xfrm>
          <a:solidFill>
            <a:srgbClr val="FFC000"/>
          </a:solidFill>
        </p:spPr>
        <p:txBody>
          <a:bodyPr>
            <a:normAutofit fontScale="90000"/>
          </a:bodyPr>
          <a:lstStyle/>
          <a:p>
            <a:pPr algn="l"/>
            <a:r>
              <a:rPr lang="hr-HR" altLang="sr-Latn-RS" sz="3200" b="1" dirty="0" smtClean="0">
                <a:solidFill>
                  <a:srgbClr val="002060"/>
                </a:solidFill>
                <a:latin typeface="+mn-lt"/>
              </a:rPr>
              <a:t>  Informacijska </a:t>
            </a:r>
            <a:r>
              <a:rPr lang="hr-HR" altLang="sr-Latn-RS" sz="3200" b="1" dirty="0">
                <a:solidFill>
                  <a:srgbClr val="002060"/>
                </a:solidFill>
                <a:latin typeface="+mn-lt"/>
              </a:rPr>
              <a:t>pismenost 5. -</a:t>
            </a:r>
            <a:r>
              <a:rPr lang="hr-HR" altLang="sr-Latn-RS" sz="3200" b="1" dirty="0" smtClean="0">
                <a:solidFill>
                  <a:srgbClr val="002060"/>
                </a:solidFill>
                <a:latin typeface="+mn-lt"/>
              </a:rPr>
              <a:t> </a:t>
            </a:r>
            <a:r>
              <a:rPr lang="hr-HR" altLang="sr-Latn-RS" sz="3200" b="1" dirty="0">
                <a:solidFill>
                  <a:srgbClr val="002060"/>
                </a:solidFill>
                <a:latin typeface="+mn-lt"/>
              </a:rPr>
              <a:t>8</a:t>
            </a:r>
            <a:r>
              <a:rPr lang="hr-HR" altLang="sr-Latn-RS" sz="3200" b="1" dirty="0" smtClean="0">
                <a:solidFill>
                  <a:srgbClr val="002060"/>
                </a:solidFill>
                <a:latin typeface="+mn-lt"/>
              </a:rPr>
              <a:t>.r</a:t>
            </a:r>
            <a:r>
              <a:rPr lang="hr-HR" altLang="sr-Latn-RS" sz="3200" b="1" dirty="0">
                <a:solidFill>
                  <a:srgbClr val="002060"/>
                </a:solidFill>
                <a:latin typeface="+mn-lt"/>
              </a:rPr>
              <a:t>.</a:t>
            </a:r>
          </a:p>
        </p:txBody>
      </p:sp>
      <p:sp>
        <p:nvSpPr>
          <p:cNvPr id="3" name="Rezervirano mjesto sadržaja 2"/>
          <p:cNvSpPr>
            <a:spLocks noGrp="1"/>
          </p:cNvSpPr>
          <p:nvPr>
            <p:ph sz="half" idx="2"/>
          </p:nvPr>
        </p:nvSpPr>
        <p:spPr>
          <a:xfrm>
            <a:off x="837828" y="1850875"/>
            <a:ext cx="4341762" cy="3354060"/>
          </a:xfrm>
        </p:spPr>
        <p:txBody>
          <a:bodyPr>
            <a:normAutofit/>
          </a:bodyPr>
          <a:lstStyle/>
          <a:p>
            <a:pPr marL="0" indent="0">
              <a:buNone/>
              <a:defRPr/>
            </a:pPr>
            <a:r>
              <a:rPr lang="hr-HR" sz="1800" b="1" dirty="0">
                <a:solidFill>
                  <a:srgbClr val="FF0000"/>
                </a:solidFill>
              </a:rPr>
              <a:t>5. razred</a:t>
            </a:r>
          </a:p>
          <a:p>
            <a:pPr marL="0" indent="0">
              <a:buNone/>
              <a:defRPr/>
            </a:pPr>
            <a:r>
              <a:rPr lang="hr-HR" sz="1800" b="1" dirty="0">
                <a:solidFill>
                  <a:srgbClr val="002060"/>
                </a:solidFill>
              </a:rPr>
              <a:t>1 . Tema : </a:t>
            </a:r>
            <a:r>
              <a:rPr lang="hr-HR" sz="1800" dirty="0">
                <a:solidFill>
                  <a:srgbClr val="002060"/>
                </a:solidFill>
              </a:rPr>
              <a:t>Časopisi – izvori novih informacija </a:t>
            </a:r>
          </a:p>
          <a:p>
            <a:pPr marL="0" indent="0">
              <a:buNone/>
              <a:defRPr/>
            </a:pPr>
            <a:r>
              <a:rPr lang="hr-HR" sz="1800" b="1" dirty="0" smtClean="0">
                <a:solidFill>
                  <a:srgbClr val="002060"/>
                </a:solidFill>
              </a:rPr>
              <a:t>2</a:t>
            </a:r>
            <a:r>
              <a:rPr lang="hr-HR" sz="1800" b="1" dirty="0">
                <a:solidFill>
                  <a:srgbClr val="002060"/>
                </a:solidFill>
              </a:rPr>
              <a:t>. Tema: </a:t>
            </a:r>
            <a:r>
              <a:rPr lang="hr-HR" sz="1800" dirty="0">
                <a:solidFill>
                  <a:srgbClr val="002060"/>
                </a:solidFill>
              </a:rPr>
              <a:t>Organizacija i poslovanje školske knjižnice</a:t>
            </a:r>
            <a:r>
              <a:rPr lang="hr-HR" sz="1800" dirty="0"/>
              <a:t> </a:t>
            </a:r>
          </a:p>
          <a:p>
            <a:pPr marL="0" indent="0">
              <a:buNone/>
              <a:defRPr/>
            </a:pPr>
            <a:r>
              <a:rPr lang="hr-HR" sz="1800" b="1" dirty="0" smtClean="0">
                <a:solidFill>
                  <a:srgbClr val="FF0000"/>
                </a:solidFill>
              </a:rPr>
              <a:t>6</a:t>
            </a:r>
            <a:r>
              <a:rPr lang="hr-HR" sz="1800" b="1" dirty="0">
                <a:solidFill>
                  <a:srgbClr val="FF0000"/>
                </a:solidFill>
              </a:rPr>
              <a:t>. razred</a:t>
            </a:r>
          </a:p>
          <a:p>
            <a:pPr marL="0" indent="0">
              <a:buNone/>
              <a:defRPr/>
            </a:pPr>
            <a:r>
              <a:rPr lang="hr-HR" sz="1800" b="1" dirty="0">
                <a:solidFill>
                  <a:srgbClr val="002060"/>
                </a:solidFill>
              </a:rPr>
              <a:t>1. Tema: </a:t>
            </a:r>
            <a:r>
              <a:rPr lang="hr-HR" sz="1800" dirty="0">
                <a:solidFill>
                  <a:srgbClr val="002060"/>
                </a:solidFill>
              </a:rPr>
              <a:t>Samostalno pronalaženje informacija </a:t>
            </a:r>
          </a:p>
          <a:p>
            <a:pPr marL="0" indent="0">
              <a:buNone/>
              <a:defRPr/>
            </a:pPr>
            <a:r>
              <a:rPr lang="hr-HR" sz="1800" b="1" dirty="0">
                <a:solidFill>
                  <a:srgbClr val="002060"/>
                </a:solidFill>
              </a:rPr>
              <a:t> 2. Tema: </a:t>
            </a:r>
            <a:r>
              <a:rPr lang="hr-HR" sz="1800" dirty="0" err="1">
                <a:solidFill>
                  <a:srgbClr val="002060"/>
                </a:solidFill>
              </a:rPr>
              <a:t>Predmetnica</a:t>
            </a:r>
            <a:r>
              <a:rPr lang="hr-HR" sz="1800" dirty="0">
                <a:solidFill>
                  <a:srgbClr val="002060"/>
                </a:solidFill>
              </a:rPr>
              <a:t> – put do informacije </a:t>
            </a:r>
          </a:p>
          <a:p>
            <a:pPr marL="0" indent="0">
              <a:buNone/>
              <a:defRPr/>
            </a:pPr>
            <a:r>
              <a:rPr lang="hr-HR" sz="1800" b="1" dirty="0" smtClean="0">
                <a:solidFill>
                  <a:srgbClr val="FF0000"/>
                </a:solidFill>
              </a:rPr>
              <a:t>HJ </a:t>
            </a:r>
            <a:r>
              <a:rPr lang="hr-HR" sz="1800" b="1" dirty="0">
                <a:solidFill>
                  <a:srgbClr val="FF0000"/>
                </a:solidFill>
              </a:rPr>
              <a:t>– Tema: </a:t>
            </a:r>
            <a:r>
              <a:rPr lang="hr-HR" sz="1800" dirty="0">
                <a:solidFill>
                  <a:srgbClr val="FF0000"/>
                </a:solidFill>
              </a:rPr>
              <a:t>„Mreža, mrežna informacija</a:t>
            </a:r>
            <a:r>
              <a:rPr lang="hr-HR" sz="1800" dirty="0" smtClean="0">
                <a:solidFill>
                  <a:srgbClr val="FF0000"/>
                </a:solidFill>
              </a:rPr>
              <a:t>”</a:t>
            </a:r>
          </a:p>
          <a:p>
            <a:pPr marL="0" indent="0">
              <a:buNone/>
              <a:defRPr/>
            </a:pPr>
            <a:endParaRPr lang="hr-HR" sz="1600" dirty="0">
              <a:solidFill>
                <a:srgbClr val="FF0000"/>
              </a:solidFill>
            </a:endParaRPr>
          </a:p>
          <a:p>
            <a:pPr marL="0" indent="0">
              <a:buNone/>
              <a:defRPr/>
            </a:pPr>
            <a:endParaRPr lang="hr-HR" sz="1600" dirty="0" smtClean="0">
              <a:solidFill>
                <a:srgbClr val="FF0000"/>
              </a:solidFill>
            </a:endParaRPr>
          </a:p>
          <a:p>
            <a:pPr marL="0" indent="0">
              <a:buNone/>
              <a:defRPr/>
            </a:pPr>
            <a:endParaRPr lang="hr-HR" sz="1600" dirty="0" smtClean="0">
              <a:solidFill>
                <a:srgbClr val="FF0000"/>
              </a:solidFill>
            </a:endParaRPr>
          </a:p>
          <a:p>
            <a:pPr marL="0" indent="0">
              <a:buNone/>
              <a:defRPr/>
            </a:pPr>
            <a:endParaRPr lang="hr-HR" sz="1600" dirty="0">
              <a:solidFill>
                <a:srgbClr val="FF0000"/>
              </a:solidFill>
            </a:endParaRPr>
          </a:p>
          <a:p>
            <a:pPr>
              <a:defRPr/>
            </a:pPr>
            <a:endParaRPr lang="hr-HR" dirty="0"/>
          </a:p>
        </p:txBody>
      </p:sp>
      <p:sp>
        <p:nvSpPr>
          <p:cNvPr id="8" name="Rezervirano mjesto sadržaja 7"/>
          <p:cNvSpPr>
            <a:spLocks noGrp="1"/>
          </p:cNvSpPr>
          <p:nvPr>
            <p:ph sz="quarter" idx="4"/>
          </p:nvPr>
        </p:nvSpPr>
        <p:spPr>
          <a:xfrm>
            <a:off x="5518348" y="1895335"/>
            <a:ext cx="4572335" cy="3354060"/>
          </a:xfrm>
        </p:spPr>
        <p:txBody>
          <a:bodyPr>
            <a:normAutofit/>
          </a:bodyPr>
          <a:lstStyle/>
          <a:p>
            <a:pPr marL="0" indent="0">
              <a:buNone/>
              <a:defRPr/>
            </a:pPr>
            <a:r>
              <a:rPr lang="hr-HR" sz="1800" b="1" dirty="0">
                <a:solidFill>
                  <a:srgbClr val="FF0000"/>
                </a:solidFill>
              </a:rPr>
              <a:t>7. razred</a:t>
            </a:r>
          </a:p>
          <a:p>
            <a:pPr marL="0" indent="0">
              <a:buNone/>
              <a:defRPr/>
            </a:pPr>
            <a:r>
              <a:rPr lang="hr-HR" sz="1800" b="1" dirty="0">
                <a:solidFill>
                  <a:srgbClr val="002060"/>
                </a:solidFill>
              </a:rPr>
              <a:t>1. Tema: </a:t>
            </a:r>
            <a:r>
              <a:rPr lang="hr-HR" sz="1800" dirty="0">
                <a:solidFill>
                  <a:srgbClr val="002060"/>
                </a:solidFill>
              </a:rPr>
              <a:t>Časopisi na različitim medijima</a:t>
            </a:r>
          </a:p>
          <a:p>
            <a:pPr marL="0" indent="0">
              <a:buNone/>
              <a:defRPr/>
            </a:pPr>
            <a:r>
              <a:rPr lang="hr-HR" sz="1800" b="1" dirty="0">
                <a:solidFill>
                  <a:srgbClr val="002060"/>
                </a:solidFill>
              </a:rPr>
              <a:t> 2. Tema: </a:t>
            </a:r>
            <a:r>
              <a:rPr lang="hr-HR" sz="1800" dirty="0">
                <a:solidFill>
                  <a:srgbClr val="002060"/>
                </a:solidFill>
              </a:rPr>
              <a:t>e-katalozi ili online katalozi</a:t>
            </a:r>
          </a:p>
          <a:p>
            <a:pPr marL="0" indent="0">
              <a:buNone/>
              <a:defRPr/>
            </a:pPr>
            <a:r>
              <a:rPr lang="hr-HR" sz="1800" b="1" dirty="0">
                <a:solidFill>
                  <a:srgbClr val="FF0000"/>
                </a:solidFill>
              </a:rPr>
              <a:t>HJ – Tema: </a:t>
            </a:r>
            <a:r>
              <a:rPr lang="hr-HR" sz="1800" dirty="0">
                <a:solidFill>
                  <a:srgbClr val="FF0000"/>
                </a:solidFill>
              </a:rPr>
              <a:t>„Knjižnični fond”</a:t>
            </a:r>
          </a:p>
          <a:p>
            <a:pPr marL="0" indent="0">
              <a:buNone/>
              <a:defRPr/>
            </a:pPr>
            <a:r>
              <a:rPr lang="hr-HR" sz="1800" b="1" dirty="0">
                <a:solidFill>
                  <a:srgbClr val="FF0000"/>
                </a:solidFill>
              </a:rPr>
              <a:t>8. razred</a:t>
            </a:r>
          </a:p>
          <a:p>
            <a:pPr marL="0" indent="0">
              <a:buNone/>
              <a:defRPr/>
            </a:pPr>
            <a:r>
              <a:rPr lang="hr-HR" sz="1800" b="1" dirty="0">
                <a:solidFill>
                  <a:srgbClr val="002060"/>
                </a:solidFill>
              </a:rPr>
              <a:t>1. Tema: </a:t>
            </a:r>
            <a:r>
              <a:rPr lang="hr-HR" sz="1800" dirty="0">
                <a:solidFill>
                  <a:srgbClr val="002060"/>
                </a:solidFill>
              </a:rPr>
              <a:t>Sustav i uloga pojedinih vrsta knjižnica</a:t>
            </a:r>
          </a:p>
          <a:p>
            <a:pPr marL="0" indent="0">
              <a:buNone/>
              <a:defRPr/>
            </a:pPr>
            <a:r>
              <a:rPr lang="hr-HR" sz="1800" b="1" dirty="0">
                <a:solidFill>
                  <a:srgbClr val="002060"/>
                </a:solidFill>
              </a:rPr>
              <a:t>2. Tema: </a:t>
            </a:r>
            <a:r>
              <a:rPr lang="hr-HR" sz="1800" dirty="0">
                <a:solidFill>
                  <a:srgbClr val="002060"/>
                </a:solidFill>
              </a:rPr>
              <a:t>uporaba stečenih znanja</a:t>
            </a:r>
          </a:p>
          <a:p>
            <a:pPr marL="0" indent="0">
              <a:buNone/>
              <a:defRPr/>
            </a:pPr>
            <a:r>
              <a:rPr lang="hr-HR" sz="1800" b="1" dirty="0">
                <a:solidFill>
                  <a:srgbClr val="FF0000"/>
                </a:solidFill>
              </a:rPr>
              <a:t>HJ – Tema: </a:t>
            </a:r>
            <a:r>
              <a:rPr lang="hr-HR" sz="1800" dirty="0">
                <a:solidFill>
                  <a:srgbClr val="FF0000"/>
                </a:solidFill>
              </a:rPr>
              <a:t>„Put do knjige”</a:t>
            </a:r>
          </a:p>
          <a:p>
            <a:endParaRPr lang="hr-HR" dirty="0"/>
          </a:p>
        </p:txBody>
      </p:sp>
      <p:pic>
        <p:nvPicPr>
          <p:cNvPr id="2" name="Slika 1"/>
          <p:cNvPicPr>
            <a:picLocks noChangeAspect="1"/>
          </p:cNvPicPr>
          <p:nvPr/>
        </p:nvPicPr>
        <p:blipFill>
          <a:blip r:embed="rId2"/>
          <a:stretch>
            <a:fillRect/>
          </a:stretch>
        </p:blipFill>
        <p:spPr>
          <a:xfrm>
            <a:off x="9478788" y="4293096"/>
            <a:ext cx="2414225" cy="2414225"/>
          </a:xfrm>
          <a:prstGeom prst="rect">
            <a:avLst/>
          </a:prstGeom>
        </p:spPr>
      </p:pic>
      <p:sp>
        <p:nvSpPr>
          <p:cNvPr id="4" name="Pravokutnik 3"/>
          <p:cNvSpPr/>
          <p:nvPr/>
        </p:nvSpPr>
        <p:spPr>
          <a:xfrm>
            <a:off x="7147925" y="724054"/>
            <a:ext cx="1313180" cy="369332"/>
          </a:xfrm>
          <a:prstGeom prst="rect">
            <a:avLst/>
          </a:prstGeom>
        </p:spPr>
        <p:txBody>
          <a:bodyPr wrap="none">
            <a:spAutoFit/>
          </a:bodyPr>
          <a:lstStyle/>
          <a:p>
            <a:r>
              <a:rPr lang="hr-HR" b="1" dirty="0"/>
              <a:t>2006.-2019.</a:t>
            </a:r>
          </a:p>
        </p:txBody>
      </p:sp>
    </p:spTree>
    <p:extLst>
      <p:ext uri="{BB962C8B-B14F-4D97-AF65-F5344CB8AC3E}">
        <p14:creationId xmlns:p14="http://schemas.microsoft.com/office/powerpoint/2010/main" val="3204048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45940" y="764704"/>
            <a:ext cx="9727684" cy="567350"/>
          </a:xfrm>
          <a:solidFill>
            <a:srgbClr val="FFC000"/>
          </a:solidFill>
        </p:spPr>
        <p:txBody>
          <a:bodyPr>
            <a:normAutofit fontScale="90000"/>
          </a:bodyPr>
          <a:lstStyle/>
          <a:p>
            <a:r>
              <a:rPr lang="hr-HR" sz="3200" b="1" dirty="0" smtClean="0">
                <a:solidFill>
                  <a:srgbClr val="002060"/>
                </a:solidFill>
                <a:latin typeface="+mn-lt"/>
              </a:rPr>
              <a:t>Nastava „u” i „sa” školskom knjižnicom</a:t>
            </a:r>
            <a:endParaRPr lang="hr-HR" sz="3200" b="1" dirty="0">
              <a:solidFill>
                <a:srgbClr val="002060"/>
              </a:solidFill>
              <a:latin typeface="+mn-lt"/>
            </a:endParaRPr>
          </a:p>
        </p:txBody>
      </p:sp>
      <p:sp>
        <p:nvSpPr>
          <p:cNvPr id="3" name="Rezervirano mjesto sadržaja 2"/>
          <p:cNvSpPr>
            <a:spLocks noGrp="1"/>
          </p:cNvSpPr>
          <p:nvPr>
            <p:ph idx="1"/>
          </p:nvPr>
        </p:nvSpPr>
        <p:spPr>
          <a:xfrm>
            <a:off x="981844" y="1556792"/>
            <a:ext cx="9793088" cy="5118858"/>
          </a:xfrm>
        </p:spPr>
        <p:txBody>
          <a:bodyPr>
            <a:normAutofit/>
          </a:bodyPr>
          <a:lstStyle/>
          <a:p>
            <a:r>
              <a:rPr lang="hr-HR" b="1" i="1" dirty="0"/>
              <a:t>Školska knjižnica kao podrška odgojno-obrazovnom procesu – promjena strategija učenja</a:t>
            </a:r>
            <a:r>
              <a:rPr lang="hr-HR" b="1" i="1" dirty="0" smtClean="0"/>
              <a:t>:</a:t>
            </a:r>
          </a:p>
          <a:p>
            <a:r>
              <a:rPr lang="hr-HR" dirty="0"/>
              <a:t>problemsko, projektno, istraživačko </a:t>
            </a:r>
            <a:r>
              <a:rPr lang="hr-HR" dirty="0" smtClean="0"/>
              <a:t>učenje</a:t>
            </a:r>
          </a:p>
          <a:p>
            <a:endParaRPr lang="hr-HR" dirty="0" smtClean="0"/>
          </a:p>
          <a:p>
            <a:r>
              <a:rPr lang="hr-HR" dirty="0"/>
              <a:t>omogućuje aktivno učenje i rad s različitim  izvorima informacija i </a:t>
            </a:r>
            <a:r>
              <a:rPr lang="hr-HR" dirty="0" smtClean="0"/>
              <a:t>znanja</a:t>
            </a:r>
          </a:p>
          <a:p>
            <a:endParaRPr lang="hr-HR" dirty="0" smtClean="0"/>
          </a:p>
          <a:p>
            <a:r>
              <a:rPr lang="hr-HR" dirty="0"/>
              <a:t>multimedijalnost i  interdisciplinarnost (korelacija  različitih predmeta</a:t>
            </a:r>
            <a:r>
              <a:rPr lang="hr-HR" dirty="0" smtClean="0"/>
              <a:t>)</a:t>
            </a:r>
          </a:p>
          <a:p>
            <a:endParaRPr lang="hr-HR" dirty="0" smtClean="0"/>
          </a:p>
          <a:p>
            <a:r>
              <a:rPr lang="hr-HR" dirty="0"/>
              <a:t>h</a:t>
            </a:r>
            <a:r>
              <a:rPr lang="hr-HR" dirty="0" smtClean="0"/>
              <a:t>orizontalno i vertikalno povezivanje nastavnih sadržaja</a:t>
            </a:r>
          </a:p>
          <a:p>
            <a:endParaRPr lang="hr-HR" dirty="0" smtClean="0"/>
          </a:p>
          <a:p>
            <a:r>
              <a:rPr lang="hr-HR" altLang="sr-Latn-RS" sz="1800" dirty="0">
                <a:ea typeface="宋体" panose="02010600030101010101" pitchFamily="2" charset="-122"/>
              </a:rPr>
              <a:t>timski </a:t>
            </a:r>
            <a:r>
              <a:rPr lang="hr-HR" altLang="sr-Latn-RS" sz="1800" dirty="0" smtClean="0">
                <a:ea typeface="宋体" panose="02010600030101010101" pitchFamily="2" charset="-122"/>
              </a:rPr>
              <a:t>rad-integrirano poučavanje: </a:t>
            </a:r>
            <a:r>
              <a:rPr lang="hr-HR" altLang="sr-Latn-RS" sz="1800" dirty="0">
                <a:ea typeface="宋体" panose="02010600030101010101" pitchFamily="2" charset="-122"/>
              </a:rPr>
              <a:t>učitelj i knjižničar surađuju u realizaciji </a:t>
            </a:r>
            <a:endParaRPr lang="hr-HR" altLang="sr-Latn-RS" sz="1800" dirty="0" smtClean="0">
              <a:ea typeface="宋体" panose="02010600030101010101" pitchFamily="2" charset="-122"/>
            </a:endParaRPr>
          </a:p>
          <a:p>
            <a:pPr marL="0" indent="0">
              <a:buNone/>
            </a:pPr>
            <a:r>
              <a:rPr lang="hr-HR" altLang="sr-Latn-RS" sz="1800" dirty="0">
                <a:ea typeface="宋体" panose="02010600030101010101" pitchFamily="2" charset="-122"/>
              </a:rPr>
              <a:t> </a:t>
            </a:r>
            <a:r>
              <a:rPr lang="hr-HR" altLang="sr-Latn-RS" sz="1800" dirty="0" smtClean="0">
                <a:ea typeface="宋体" panose="02010600030101010101" pitchFamily="2" charset="-122"/>
              </a:rPr>
              <a:t>     odgojno-obrazovnih </a:t>
            </a:r>
            <a:r>
              <a:rPr lang="hr-HR" altLang="sr-Latn-RS" sz="1800" dirty="0">
                <a:ea typeface="宋体" panose="02010600030101010101" pitchFamily="2" charset="-122"/>
              </a:rPr>
              <a:t>sadržaja, različitim pristupima i </a:t>
            </a:r>
            <a:r>
              <a:rPr lang="hr-HR" altLang="sr-Latn-RS" sz="1800" dirty="0" smtClean="0">
                <a:ea typeface="宋体" panose="02010600030101010101" pitchFamily="2" charset="-122"/>
              </a:rPr>
              <a:t>strategijama         </a:t>
            </a:r>
          </a:p>
          <a:p>
            <a:pPr marL="0" indent="0">
              <a:buNone/>
            </a:pPr>
            <a:r>
              <a:rPr lang="hr-HR" altLang="sr-Latn-RS" sz="1800" dirty="0" smtClean="0">
                <a:ea typeface="宋体" panose="02010600030101010101" pitchFamily="2" charset="-122"/>
              </a:rPr>
              <a:t>     osuvremenjuju nastavu</a:t>
            </a:r>
          </a:p>
          <a:p>
            <a:endParaRPr lang="hr-HR" dirty="0"/>
          </a:p>
          <a:p>
            <a:endParaRPr lang="hr-HR" dirty="0"/>
          </a:p>
          <a:p>
            <a:endParaRPr lang="hr-HR" dirty="0" smtClean="0"/>
          </a:p>
          <a:p>
            <a:endParaRPr lang="hr-HR" dirty="0"/>
          </a:p>
        </p:txBody>
      </p:sp>
      <p:pic>
        <p:nvPicPr>
          <p:cNvPr id="5" name="Slika 4"/>
          <p:cNvPicPr>
            <a:picLocks noChangeAspect="1"/>
          </p:cNvPicPr>
          <p:nvPr/>
        </p:nvPicPr>
        <p:blipFill>
          <a:blip r:embed="rId2"/>
          <a:stretch>
            <a:fillRect/>
          </a:stretch>
        </p:blipFill>
        <p:spPr>
          <a:xfrm>
            <a:off x="8398668" y="3993178"/>
            <a:ext cx="3578662" cy="2682472"/>
          </a:xfrm>
          <a:prstGeom prst="rect">
            <a:avLst/>
          </a:prstGeom>
        </p:spPr>
      </p:pic>
    </p:spTree>
    <p:extLst>
      <p:ext uri="{BB962C8B-B14F-4D97-AF65-F5344CB8AC3E}">
        <p14:creationId xmlns:p14="http://schemas.microsoft.com/office/powerpoint/2010/main" val="2970547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amen">
  <a:themeElements>
    <a:clrScheme name="Pramen">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ram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2183</TotalTime>
  <Words>2940</Words>
  <Application>Microsoft Office PowerPoint</Application>
  <PresentationFormat>Prilagođeno</PresentationFormat>
  <Paragraphs>512</Paragraphs>
  <Slides>47</Slides>
  <Notes>9</Notes>
  <HiddenSlides>0</HiddenSlides>
  <MMClips>0</MMClips>
  <ScaleCrop>false</ScaleCrop>
  <HeadingPairs>
    <vt:vector size="8" baseType="variant">
      <vt:variant>
        <vt:lpstr>Korišteni fontovi</vt:lpstr>
      </vt:variant>
      <vt:variant>
        <vt:i4>11</vt:i4>
      </vt:variant>
      <vt:variant>
        <vt:lpstr>Tema</vt:lpstr>
      </vt:variant>
      <vt:variant>
        <vt:i4>1</vt:i4>
      </vt:variant>
      <vt:variant>
        <vt:lpstr>Uloženi OLE poslužitelji</vt:lpstr>
      </vt:variant>
      <vt:variant>
        <vt:i4>1</vt:i4>
      </vt:variant>
      <vt:variant>
        <vt:lpstr>Naslovi slajdova</vt:lpstr>
      </vt:variant>
      <vt:variant>
        <vt:i4>47</vt:i4>
      </vt:variant>
    </vt:vector>
  </HeadingPairs>
  <TitlesOfParts>
    <vt:vector size="60" baseType="lpstr">
      <vt:lpstr>SimSun</vt:lpstr>
      <vt:lpstr>Arial</vt:lpstr>
      <vt:lpstr>Calibri</vt:lpstr>
      <vt:lpstr>Cambria</vt:lpstr>
      <vt:lpstr>Euphemia</vt:lpstr>
      <vt:lpstr>Lucida Sans Unicode</vt:lpstr>
      <vt:lpstr>Segoe UI</vt:lpstr>
      <vt:lpstr>Symbol</vt:lpstr>
      <vt:lpstr>Tahoma</vt:lpstr>
      <vt:lpstr>Times New Roman</vt:lpstr>
      <vt:lpstr>Wingdings 3</vt:lpstr>
      <vt:lpstr>Pramen</vt:lpstr>
      <vt:lpstr>Dokument</vt:lpstr>
      <vt:lpstr>Praktični rad na stručnom ispitu za stručne suradnike školske knjižničare </vt:lpstr>
      <vt:lpstr>Školska knjižnica u kurikulumu</vt:lpstr>
      <vt:lpstr>Školski knjižničar u kurikulumu</vt:lpstr>
      <vt:lpstr>Zadaća knjižničara: poticanje čitanja i poučavanje informacijske i medijske pismenosti</vt:lpstr>
      <vt:lpstr>Ključne kompetencije  za cjeloživotno učenje</vt:lpstr>
      <vt:lpstr>Temeljne  kompetencije za cjeloživotno učenje</vt:lpstr>
      <vt:lpstr>Školski knjižničari – prilagodba promjenama </vt:lpstr>
      <vt:lpstr>  Informacijska pismenost 5. - 8.r.</vt:lpstr>
      <vt:lpstr>Nastava „u” i „sa” školskom knjižnicom</vt:lpstr>
      <vt:lpstr>Nastava „u” i „sa” školskom knjižnicom</vt:lpstr>
      <vt:lpstr>Odabir teme nastavnog sata na ispitu</vt:lpstr>
      <vt:lpstr>Zadaće praktičnog rada na stručnom ispitu</vt:lpstr>
      <vt:lpstr>Procjena praktičnog rada</vt:lpstr>
      <vt:lpstr>Planiranje odgojno-obrazovnog rada</vt:lpstr>
      <vt:lpstr>1. Odgojno-obrazovni ishodi</vt:lpstr>
      <vt:lpstr>PowerPoint prezentacija</vt:lpstr>
      <vt:lpstr>Formula jakih ishoda učenja</vt:lpstr>
      <vt:lpstr>PRIMJERI ISHODA</vt:lpstr>
      <vt:lpstr>Standardi (kompetencije) u informacijskoj pismenosti</vt:lpstr>
      <vt:lpstr>Primjer  (ALA)</vt:lpstr>
      <vt:lpstr>PowerPoint prezentacija</vt:lpstr>
      <vt:lpstr>PowerPoint prezentacija</vt:lpstr>
      <vt:lpstr>PowerPoint prezentacija</vt:lpstr>
      <vt:lpstr>2. Planiranje vrednovanja</vt:lpstr>
      <vt:lpstr>Oblici i pristupi vrednovanju</vt:lpstr>
      <vt:lpstr>Vrednovanje za učenje</vt:lpstr>
      <vt:lpstr>Vrednovanje kao učenje</vt:lpstr>
      <vt:lpstr>Vrednovanje kao učenje (samovrednovanje i vršnjačko vr.)</vt:lpstr>
      <vt:lpstr>Zadatak : Vrednovanje za učenje i kao učenje</vt:lpstr>
      <vt:lpstr>Školska knjižnica i tematsko planiranje u predmetu Hrvatski jezik u 5. razr. – primjer</vt:lpstr>
      <vt:lpstr>PowerPoint prezentacija</vt:lpstr>
      <vt:lpstr>PowerPoint prezentacija</vt:lpstr>
      <vt:lpstr>PowerPoint prezentacija</vt:lpstr>
      <vt:lpstr>PowerPoint prezentacija</vt:lpstr>
      <vt:lpstr>PowerPoint prezentacija</vt:lpstr>
      <vt:lpstr>PowerPoint prezentacija</vt:lpstr>
      <vt:lpstr>Razrada teme „Čitam…”</vt:lpstr>
      <vt:lpstr>PowerPoint prezentacija</vt:lpstr>
      <vt:lpstr>PowerPoint prezentacija</vt:lpstr>
      <vt:lpstr>Priprema za nastavni sat u školskoj knjižnici</vt:lpstr>
      <vt:lpstr>Priprema za nastavni sat u školskoj knjižnici</vt:lpstr>
      <vt:lpstr>PowerPoint prezentacija</vt:lpstr>
      <vt:lpstr>PowerPoint prezentacija</vt:lpstr>
      <vt:lpstr>Preporuka</vt:lpstr>
      <vt:lpstr>PowerPoint prezentacija</vt:lpstr>
      <vt:lpstr>Korišteni izvori</vt:lpstr>
      <vt:lpstr>Korišteni izvori – GIK, tematsko planiranje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za pripravnike</dc:title>
  <dc:creator>BIBLIOTEKA</dc:creator>
  <cp:lastModifiedBy>Korisnik</cp:lastModifiedBy>
  <cp:revision>157</cp:revision>
  <dcterms:created xsi:type="dcterms:W3CDTF">2019-12-12T17:26:50Z</dcterms:created>
  <dcterms:modified xsi:type="dcterms:W3CDTF">2023-01-10T16:36:34Z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